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9" r:id="rId3"/>
    <p:sldId id="267" r:id="rId4"/>
    <p:sldId id="271" r:id="rId5"/>
    <p:sldId id="258" r:id="rId6"/>
    <p:sldId id="263" r:id="rId7"/>
    <p:sldId id="261" r:id="rId8"/>
    <p:sldId id="264" r:id="rId9"/>
    <p:sldId id="265" r:id="rId10"/>
    <p:sldId id="260" r:id="rId11"/>
    <p:sldId id="262" r:id="rId12"/>
    <p:sldId id="269" r:id="rId13"/>
    <p:sldId id="270"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58" d="100"/>
          <a:sy n="58" d="100"/>
        </p:scale>
        <p:origin x="9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27770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69286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8391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72356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7526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619108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626154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9714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50432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115E939-EF5E-4564-8BC6-0A21797E6476}" type="datetimeFigureOut">
              <a:rPr lang="de-AT" smtClean="0"/>
              <a:t>11.03.2016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70364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115E939-EF5E-4564-8BC6-0A21797E6476}" type="datetimeFigureOut">
              <a:rPr lang="de-AT" smtClean="0"/>
              <a:t>11.03.2016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676356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115E939-EF5E-4564-8BC6-0A21797E6476}" type="datetimeFigureOut">
              <a:rPr lang="de-AT" smtClean="0"/>
              <a:t>11.03.2016</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0156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E115E939-EF5E-4564-8BC6-0A21797E6476}" type="datetimeFigureOut">
              <a:rPr lang="de-AT" smtClean="0"/>
              <a:t>11.03.2016</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058845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5E939-EF5E-4564-8BC6-0A21797E6476}" type="datetimeFigureOut">
              <a:rPr lang="de-AT" smtClean="0"/>
              <a:t>11.03.2016</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154103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E115E939-EF5E-4564-8BC6-0A21797E6476}" type="datetimeFigureOut">
              <a:rPr lang="de-AT" smtClean="0"/>
              <a:t>11.03.2016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288298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E115E939-EF5E-4564-8BC6-0A21797E6476}" type="datetimeFigureOut">
              <a:rPr lang="de-AT" smtClean="0"/>
              <a:t>11.03.2016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A40F756-5D05-4F35-840C-C31ED2E0A95F}" type="slidenum">
              <a:rPr lang="de-AT" smtClean="0"/>
              <a:t>‹Nr.›</a:t>
            </a:fld>
            <a:endParaRPr lang="de-AT"/>
          </a:p>
        </p:txBody>
      </p:sp>
    </p:spTree>
    <p:extLst>
      <p:ext uri="{BB962C8B-B14F-4D97-AF65-F5344CB8AC3E}">
        <p14:creationId xmlns:p14="http://schemas.microsoft.com/office/powerpoint/2010/main" val="22702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15E939-EF5E-4564-8BC6-0A21797E6476}" type="datetimeFigureOut">
              <a:rPr lang="de-AT" smtClean="0"/>
              <a:t>11.03.2016</a:t>
            </a:fld>
            <a:endParaRPr lang="de-A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A40F756-5D05-4F35-840C-C31ED2E0A95F}" type="slidenum">
              <a:rPr lang="de-AT" smtClean="0"/>
              <a:t>‹Nr.›</a:t>
            </a:fld>
            <a:endParaRPr lang="de-AT"/>
          </a:p>
        </p:txBody>
      </p:sp>
    </p:spTree>
    <p:extLst>
      <p:ext uri="{BB962C8B-B14F-4D97-AF65-F5344CB8AC3E}">
        <p14:creationId xmlns:p14="http://schemas.microsoft.com/office/powerpoint/2010/main" val="16422021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p:txBody>
          <a:bodyPr>
            <a:normAutofit/>
          </a:bodyPr>
          <a:lstStyle/>
          <a:p>
            <a:pPr marL="0" indent="0">
              <a:buNone/>
            </a:pPr>
            <a:endParaRPr lang="de-AT" sz="5400" dirty="0" smtClean="0">
              <a:solidFill>
                <a:schemeClr val="tx1"/>
              </a:solidFill>
            </a:endParaRPr>
          </a:p>
          <a:p>
            <a:pPr marL="0" indent="0">
              <a:buNone/>
            </a:pPr>
            <a:r>
              <a:rPr lang="de-AT" sz="5400" dirty="0" smtClean="0">
                <a:solidFill>
                  <a:schemeClr val="tx1"/>
                </a:solidFill>
              </a:rPr>
              <a:t>Mündliche Matura</a:t>
            </a:r>
            <a:endParaRPr lang="de-AT" sz="5400" dirty="0">
              <a:solidFill>
                <a:schemeClr val="tx1"/>
              </a:solidFill>
            </a:endParaRPr>
          </a:p>
        </p:txBody>
      </p:sp>
    </p:spTree>
    <p:extLst>
      <p:ext uri="{BB962C8B-B14F-4D97-AF65-F5344CB8AC3E}">
        <p14:creationId xmlns:p14="http://schemas.microsoft.com/office/powerpoint/2010/main" val="3614906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Die Beurteilung</a:t>
            </a:r>
            <a:endParaRPr lang="de-AT" dirty="0"/>
          </a:p>
        </p:txBody>
      </p:sp>
      <p:sp>
        <p:nvSpPr>
          <p:cNvPr id="3" name="Inhaltsplatzhalter 2"/>
          <p:cNvSpPr>
            <a:spLocks noGrp="1"/>
          </p:cNvSpPr>
          <p:nvPr>
            <p:ph idx="1"/>
          </p:nvPr>
        </p:nvSpPr>
        <p:spPr/>
        <p:txBody>
          <a:bodyPr>
            <a:normAutofit/>
          </a:bodyPr>
          <a:lstStyle/>
          <a:p>
            <a:pPr marL="0" indent="0">
              <a:buNone/>
            </a:pPr>
            <a:r>
              <a:rPr lang="de-AT" sz="2800" dirty="0" smtClean="0"/>
              <a:t>berücksichtigt </a:t>
            </a:r>
            <a:r>
              <a:rPr lang="de-AT" sz="2800" dirty="0"/>
              <a:t>folgende Kriterien: </a:t>
            </a:r>
            <a:endParaRPr lang="de-AT" sz="2800" dirty="0" smtClean="0"/>
          </a:p>
          <a:p>
            <a:pPr marL="0" indent="0">
              <a:buNone/>
            </a:pPr>
            <a:endParaRPr lang="de-AT" sz="2800" dirty="0"/>
          </a:p>
          <a:p>
            <a:pPr marL="0" indent="0">
              <a:buNone/>
            </a:pPr>
            <a:r>
              <a:rPr lang="de-AT" sz="2800" dirty="0" smtClean="0"/>
              <a:t>Erfüllung </a:t>
            </a:r>
            <a:r>
              <a:rPr lang="de-AT" sz="2800" dirty="0"/>
              <a:t>der Aufgabenstellung </a:t>
            </a:r>
          </a:p>
          <a:p>
            <a:pPr marL="0" indent="0">
              <a:buNone/>
            </a:pPr>
            <a:r>
              <a:rPr lang="de-AT" sz="2800" dirty="0" smtClean="0"/>
              <a:t>Flüssigkeit </a:t>
            </a:r>
            <a:r>
              <a:rPr lang="de-AT" sz="2800" dirty="0"/>
              <a:t>und Interaktion </a:t>
            </a:r>
            <a:r>
              <a:rPr lang="de-AT" sz="2800" dirty="0" smtClean="0"/>
              <a:t> </a:t>
            </a:r>
          </a:p>
          <a:p>
            <a:pPr marL="0" indent="0">
              <a:buNone/>
            </a:pPr>
            <a:r>
              <a:rPr lang="de-AT" sz="2800" dirty="0" smtClean="0"/>
              <a:t>Spektrum </a:t>
            </a:r>
            <a:r>
              <a:rPr lang="de-AT" sz="2800" dirty="0"/>
              <a:t>gesprochener Sprache </a:t>
            </a:r>
          </a:p>
          <a:p>
            <a:pPr marL="0" indent="0">
              <a:buNone/>
            </a:pPr>
            <a:r>
              <a:rPr lang="de-AT" sz="2800" dirty="0" smtClean="0"/>
              <a:t>Richtigkeit </a:t>
            </a:r>
            <a:r>
              <a:rPr lang="de-AT" sz="2800" dirty="0"/>
              <a:t>gesprochener Sprache</a:t>
            </a:r>
          </a:p>
        </p:txBody>
      </p:sp>
    </p:spTree>
    <p:extLst>
      <p:ext uri="{BB962C8B-B14F-4D97-AF65-F5344CB8AC3E}">
        <p14:creationId xmlns:p14="http://schemas.microsoft.com/office/powerpoint/2010/main" val="362621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Gesprochene Sprache</a:t>
            </a:r>
            <a:br>
              <a:rPr lang="de-AT" dirty="0" smtClean="0"/>
            </a:br>
            <a:endParaRPr lang="de-AT" dirty="0"/>
          </a:p>
        </p:txBody>
      </p:sp>
      <p:sp>
        <p:nvSpPr>
          <p:cNvPr id="3" name="Inhaltsplatzhalter 2"/>
          <p:cNvSpPr>
            <a:spLocks noGrp="1"/>
          </p:cNvSpPr>
          <p:nvPr>
            <p:ph idx="1"/>
          </p:nvPr>
        </p:nvSpPr>
        <p:spPr>
          <a:xfrm>
            <a:off x="677333" y="2160589"/>
            <a:ext cx="10651927" cy="3976740"/>
          </a:xfrm>
        </p:spPr>
        <p:txBody>
          <a:bodyPr>
            <a:normAutofit/>
          </a:bodyPr>
          <a:lstStyle/>
          <a:p>
            <a:r>
              <a:rPr lang="de-AT" sz="2400" dirty="0"/>
              <a:t>Gesprochene Sprache wird charakterisiert durch Redundanz und unvollständige Sätze, Satzfragmente oder Sätze, die wiederholt, </a:t>
            </a:r>
            <a:r>
              <a:rPr lang="de-AT" sz="2400" dirty="0" smtClean="0"/>
              <a:t>anders </a:t>
            </a:r>
            <a:r>
              <a:rPr lang="de-AT" sz="2400" dirty="0"/>
              <a:t>ausgedrückt und/oder berichtigt werden, Aussagen, deren Zusammenhang situationsbezogen verstanden wird, falsche Satz- oder Ideenansätze, Wiederholungen, besonders des ersten und letzten Satzteils, grammatikalisch unrichtige Sätze und anderes Vokabular als in der geschriebenen Sprache. Lexikalische Ausdrücke können umgehend der Situation und der Sprecherin/dem Sprecher angepasst werden</a:t>
            </a:r>
            <a:r>
              <a:rPr lang="de-AT" sz="2400" dirty="0" smtClean="0"/>
              <a:t>.</a:t>
            </a:r>
          </a:p>
          <a:p>
            <a:pPr marL="0" indent="0">
              <a:buNone/>
            </a:pPr>
            <a:r>
              <a:rPr lang="de-AT" sz="2400" dirty="0"/>
              <a:t> </a:t>
            </a:r>
            <a:r>
              <a:rPr lang="de-AT" sz="1500" dirty="0"/>
              <a:t>https://www.bmbf.gv.at/schulen/unterricht/ba/reifepruefung_ahs_lflfsp.pdf</a:t>
            </a:r>
          </a:p>
        </p:txBody>
      </p:sp>
    </p:spTree>
    <p:extLst>
      <p:ext uri="{BB962C8B-B14F-4D97-AF65-F5344CB8AC3E}">
        <p14:creationId xmlns:p14="http://schemas.microsoft.com/office/powerpoint/2010/main" val="4156246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solidFill>
                  <a:schemeClr val="tx1"/>
                </a:solidFill>
              </a:rPr>
              <a:t>Besser als Genügend</a:t>
            </a:r>
            <a:endParaRPr lang="de-AT" dirty="0">
              <a:solidFill>
                <a:schemeClr val="tx1"/>
              </a:solidFill>
            </a:endParaRPr>
          </a:p>
        </p:txBody>
      </p:sp>
      <p:sp>
        <p:nvSpPr>
          <p:cNvPr id="3" name="Inhaltsplatzhalter 2"/>
          <p:cNvSpPr>
            <a:spLocks noGrp="1"/>
          </p:cNvSpPr>
          <p:nvPr>
            <p:ph idx="1"/>
          </p:nvPr>
        </p:nvSpPr>
        <p:spPr/>
        <p:txBody>
          <a:bodyPr>
            <a:normAutofit fontScale="92500" lnSpcReduction="10000"/>
          </a:bodyPr>
          <a:lstStyle/>
          <a:p>
            <a:r>
              <a:rPr lang="de-AT" sz="2400" dirty="0" smtClean="0"/>
              <a:t>7 Befriedigend</a:t>
            </a:r>
          </a:p>
          <a:p>
            <a:r>
              <a:rPr lang="de-AT" sz="2400" dirty="0" smtClean="0"/>
              <a:t>8 Gut</a:t>
            </a:r>
          </a:p>
          <a:p>
            <a:r>
              <a:rPr lang="de-AT" sz="2400" dirty="0" smtClean="0"/>
              <a:t>9 Sehr gut (oder 10…)</a:t>
            </a:r>
          </a:p>
          <a:p>
            <a:endParaRPr lang="de-AT" sz="2400" dirty="0"/>
          </a:p>
          <a:p>
            <a:r>
              <a:rPr lang="de-AT" sz="2400" dirty="0" smtClean="0"/>
              <a:t>Die Bands sind auf der Grundlage des GERS entstanden und messen daher das Niveau, aus dem die entsprechenden Deskriptoren stammen. Wenn in allen Kategorien das Band 10 mit dem B1 Raster gegeben wurde, kann nicht behauptet werden, dass der Kandidat / die Kandidatin auf B2 ist. Das kann nur mit einem B2 Raster geklärt werden. </a:t>
            </a:r>
          </a:p>
          <a:p>
            <a:endParaRPr lang="de-AT" dirty="0"/>
          </a:p>
        </p:txBody>
      </p:sp>
    </p:spTree>
    <p:extLst>
      <p:ext uri="{BB962C8B-B14F-4D97-AF65-F5344CB8AC3E}">
        <p14:creationId xmlns:p14="http://schemas.microsoft.com/office/powerpoint/2010/main" val="2419971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Noten</a:t>
            </a:r>
            <a:endParaRPr lang="de-AT" dirty="0"/>
          </a:p>
        </p:txBody>
      </p:sp>
      <p:sp>
        <p:nvSpPr>
          <p:cNvPr id="3" name="Inhaltsplatzhalter 2"/>
          <p:cNvSpPr>
            <a:spLocks noGrp="1"/>
          </p:cNvSpPr>
          <p:nvPr>
            <p:ph idx="1"/>
          </p:nvPr>
        </p:nvSpPr>
        <p:spPr/>
        <p:txBody>
          <a:bodyPr>
            <a:normAutofit/>
          </a:bodyPr>
          <a:lstStyle/>
          <a:p>
            <a:pPr indent="0">
              <a:buNone/>
            </a:pPr>
            <a:r>
              <a:rPr lang="de-DE" sz="2800" dirty="0"/>
              <a:t>Mit „Genügend“ sind Leistungen zu beurteilen, mit denen der Schüler </a:t>
            </a:r>
            <a:r>
              <a:rPr lang="de-DE" sz="2800" b="1" dirty="0"/>
              <a:t>die nach Maßgabe des Lehrplanes gestellten Anforderungen</a:t>
            </a:r>
            <a:r>
              <a:rPr lang="de-DE" sz="2800" dirty="0"/>
              <a:t> in der Erfassung und in der Anwendung des Lehrstoffes sowie in der Durchführung der Aufgaben </a:t>
            </a:r>
            <a:r>
              <a:rPr lang="de-DE" sz="2800" b="1" dirty="0"/>
              <a:t>in den wesentlichen Bereichen überwiegend erfüllt</a:t>
            </a:r>
            <a:r>
              <a:rPr lang="de-DE" sz="2800" dirty="0"/>
              <a:t>.</a:t>
            </a:r>
          </a:p>
        </p:txBody>
      </p:sp>
    </p:spTree>
    <p:extLst>
      <p:ext uri="{BB962C8B-B14F-4D97-AF65-F5344CB8AC3E}">
        <p14:creationId xmlns:p14="http://schemas.microsoft.com/office/powerpoint/2010/main" val="467430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Aufgabenblatt:</a:t>
            </a:r>
            <a:br>
              <a:rPr lang="de-DE" dirty="0"/>
            </a:br>
            <a:endParaRPr lang="de-AT" dirty="0"/>
          </a:p>
        </p:txBody>
      </p:sp>
      <p:sp>
        <p:nvSpPr>
          <p:cNvPr id="3" name="Inhaltsplatzhalter 2"/>
          <p:cNvSpPr>
            <a:spLocks noGrp="1"/>
          </p:cNvSpPr>
          <p:nvPr>
            <p:ph idx="1"/>
          </p:nvPr>
        </p:nvSpPr>
        <p:spPr>
          <a:xfrm>
            <a:off x="677334" y="1270000"/>
            <a:ext cx="10063646" cy="5053527"/>
          </a:xfrm>
        </p:spPr>
        <p:txBody>
          <a:bodyPr>
            <a:normAutofit lnSpcReduction="10000"/>
          </a:bodyPr>
          <a:lstStyle/>
          <a:p>
            <a:r>
              <a:rPr lang="de-DE" sz="2000" dirty="0" smtClean="0">
                <a:latin typeface="Arial" panose="020B0604020202020204" pitchFamily="34" charset="0"/>
                <a:cs typeface="Arial" panose="020B0604020202020204" pitchFamily="34" charset="0"/>
              </a:rPr>
              <a:t>THEMA </a:t>
            </a:r>
            <a:r>
              <a:rPr lang="de-DE" sz="2000" dirty="0">
                <a:latin typeface="Arial" panose="020B0604020202020204" pitchFamily="34" charset="0"/>
                <a:cs typeface="Arial" panose="020B0604020202020204" pitchFamily="34" charset="0"/>
              </a:rPr>
              <a:t>aus dem Themenpool</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A: Zusammenhängendes Sprechen:</a:t>
            </a:r>
          </a:p>
          <a:p>
            <a:pPr marL="0" indent="0">
              <a:buNone/>
            </a:pP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ein oder zwei Bilder oder </a:t>
            </a:r>
            <a:r>
              <a:rPr lang="de-DE" sz="2000" dirty="0" smtClean="0">
                <a:latin typeface="Arial" panose="020B0604020202020204" pitchFamily="34" charset="0"/>
                <a:cs typeface="Arial" panose="020B0604020202020204" pitchFamily="34" charset="0"/>
              </a:rPr>
              <a:t>Graphiken</a:t>
            </a:r>
          </a:p>
          <a:p>
            <a:pPr marL="0" indent="0">
              <a:buNone/>
            </a:pP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3 Unterpunkte mit Operatoren</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B: Dialogisches Sprechen: </a:t>
            </a:r>
          </a:p>
          <a:p>
            <a:pPr marL="0" indent="0">
              <a:buNone/>
            </a:pP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einen klaren </a:t>
            </a:r>
            <a:r>
              <a:rPr lang="de-DE" sz="2000" b="1" dirty="0">
                <a:latin typeface="Arial" panose="020B0604020202020204" pitchFamily="34" charset="0"/>
                <a:cs typeface="Arial" panose="020B0604020202020204" pitchFamily="34" charset="0"/>
              </a:rPr>
              <a:t>situativen Kontext</a:t>
            </a:r>
            <a:r>
              <a:rPr lang="de-DE" sz="2000" dirty="0">
                <a:latin typeface="Arial" panose="020B0604020202020204" pitchFamily="34" charset="0"/>
                <a:cs typeface="Arial" panose="020B0604020202020204" pitchFamily="34" charset="0"/>
              </a:rPr>
              <a:t>, aber </a:t>
            </a:r>
            <a:r>
              <a:rPr lang="de-DE" sz="2000" b="1" dirty="0">
                <a:latin typeface="Arial" panose="020B0604020202020204" pitchFamily="34" charset="0"/>
                <a:cs typeface="Arial" panose="020B0604020202020204" pitchFamily="34" charset="0"/>
              </a:rPr>
              <a:t>kein Rollenspiel</a:t>
            </a:r>
            <a:r>
              <a:rPr lang="de-DE" sz="2000" dirty="0">
                <a:latin typeface="Arial" panose="020B0604020202020204" pitchFamily="34" charset="0"/>
                <a:cs typeface="Arial" panose="020B0604020202020204" pitchFamily="34" charset="0"/>
              </a:rPr>
              <a:t> </a:t>
            </a:r>
          </a:p>
          <a:p>
            <a:pPr marL="0" indent="0">
              <a:buNone/>
            </a:pPr>
            <a:r>
              <a:rPr lang="de-DE" sz="2000" dirty="0">
                <a:latin typeface="Arial" panose="020B0604020202020204" pitchFamily="34" charset="0"/>
                <a:cs typeface="Arial" panose="020B0604020202020204" pitchFamily="34" charset="0"/>
              </a:rPr>
              <a:t>    </a:t>
            </a: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eine </a:t>
            </a:r>
            <a:r>
              <a:rPr lang="de-DE" sz="2000" b="1" dirty="0">
                <a:latin typeface="Arial" panose="020B0604020202020204" pitchFamily="34" charset="0"/>
                <a:cs typeface="Arial" panose="020B0604020202020204" pitchFamily="34" charset="0"/>
              </a:rPr>
              <a:t>ergebnisorientierte</a:t>
            </a:r>
            <a:r>
              <a:rPr lang="de-DE" sz="2000" dirty="0">
                <a:latin typeface="Arial" panose="020B0604020202020204" pitchFamily="34" charset="0"/>
                <a:cs typeface="Arial" panose="020B0604020202020204" pitchFamily="34" charset="0"/>
              </a:rPr>
              <a:t> Aufgabenstellung </a:t>
            </a:r>
            <a:r>
              <a:rPr lang="de-DE" sz="2000" dirty="0" smtClean="0">
                <a:latin typeface="Arial" panose="020B0604020202020204" pitchFamily="34" charset="0"/>
                <a:cs typeface="Arial" panose="020B0604020202020204" pitchFamily="34" charset="0"/>
              </a:rPr>
              <a:t>mit </a:t>
            </a:r>
            <a:r>
              <a:rPr lang="de-DE" sz="2000" dirty="0">
                <a:latin typeface="Arial" panose="020B0604020202020204" pitchFamily="34" charset="0"/>
                <a:cs typeface="Arial" panose="020B0604020202020204" pitchFamily="34" charset="0"/>
              </a:rPr>
              <a:t>5 Unterpunkten. </a:t>
            </a:r>
          </a:p>
          <a:p>
            <a:pPr marL="0" indent="0">
              <a:buNone/>
            </a:pPr>
            <a:r>
              <a:rPr lang="de-DE" sz="2000" dirty="0">
                <a:latin typeface="Arial" panose="020B0604020202020204" pitchFamily="34" charset="0"/>
                <a:cs typeface="Arial" panose="020B0604020202020204" pitchFamily="34" charset="0"/>
              </a:rPr>
              <a:t> </a:t>
            </a:r>
          </a:p>
          <a:p>
            <a:r>
              <a:rPr lang="de-DE" sz="2000" b="1" dirty="0">
                <a:latin typeface="Arial" panose="020B0604020202020204" pitchFamily="34" charset="0"/>
                <a:cs typeface="Arial" panose="020B0604020202020204" pitchFamily="34" charset="0"/>
              </a:rPr>
              <a:t>Ergebnisorientiert</a:t>
            </a:r>
            <a:r>
              <a:rPr lang="de-DE" sz="2000" dirty="0">
                <a:latin typeface="Arial" panose="020B0604020202020204" pitchFamily="34" charset="0"/>
                <a:cs typeface="Arial" panose="020B0604020202020204" pitchFamily="34" charset="0"/>
              </a:rPr>
              <a:t> bedeutet, dass der Sprechauftrag zum Erreichen </a:t>
            </a:r>
            <a:endParaRPr lang="de-DE" sz="2000" dirty="0" smtClean="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einer </a:t>
            </a:r>
            <a:r>
              <a:rPr lang="de-DE" sz="2000" b="1" dirty="0">
                <a:latin typeface="Arial" panose="020B0604020202020204" pitchFamily="34" charset="0"/>
                <a:cs typeface="Arial" panose="020B0604020202020204" pitchFamily="34" charset="0"/>
              </a:rPr>
              <a:t>Einigung</a:t>
            </a:r>
            <a:r>
              <a:rPr lang="de-DE" sz="2000" dirty="0">
                <a:latin typeface="Arial" panose="020B0604020202020204" pitchFamily="34" charset="0"/>
                <a:cs typeface="Arial" panose="020B0604020202020204" pitchFamily="34" charset="0"/>
              </a:rPr>
              <a:t> bzw. eines </a:t>
            </a:r>
            <a:r>
              <a:rPr lang="de-DE" sz="2000" b="1" dirty="0">
                <a:latin typeface="Arial" panose="020B0604020202020204" pitchFamily="34" charset="0"/>
                <a:cs typeface="Arial" panose="020B0604020202020204" pitchFamily="34" charset="0"/>
              </a:rPr>
              <a:t>Resultats</a:t>
            </a:r>
            <a:r>
              <a:rPr lang="de-DE" sz="2000" dirty="0">
                <a:latin typeface="Arial" panose="020B0604020202020204" pitchFamily="34" charset="0"/>
                <a:cs typeface="Arial" panose="020B0604020202020204" pitchFamily="34" charset="0"/>
              </a:rPr>
              <a:t> auffordert. </a:t>
            </a:r>
            <a:r>
              <a:rPr lang="de-DE" sz="2000" dirty="0" smtClean="0">
                <a:latin typeface="Arial" panose="020B0604020202020204" pitchFamily="34" charset="0"/>
                <a:cs typeface="Arial" panose="020B0604020202020204" pitchFamily="34" charset="0"/>
              </a:rPr>
              <a:t>(Auf A2 wenn möglich)</a:t>
            </a:r>
            <a:endParaRPr lang="de-DE" sz="2000" dirty="0">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97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Operatoren</a:t>
            </a:r>
            <a:br>
              <a:rPr lang="de-AT" dirty="0" smtClean="0"/>
            </a:br>
            <a:r>
              <a:rPr lang="de-AT" dirty="0"/>
              <a:t/>
            </a:r>
            <a:br>
              <a:rPr lang="de-AT" dirty="0"/>
            </a:br>
            <a:r>
              <a:rPr lang="de-AT" sz="2000" dirty="0"/>
              <a:t>https://www.bmbf.gv.at/schulen/unterricht/ba/reifepruefung_ahs_lflfsp.pdf</a:t>
            </a:r>
          </a:p>
        </p:txBody>
      </p:sp>
      <p:sp>
        <p:nvSpPr>
          <p:cNvPr id="3" name="Textplatzhalter 2"/>
          <p:cNvSpPr>
            <a:spLocks noGrp="1"/>
          </p:cNvSpPr>
          <p:nvPr>
            <p:ph type="body" idx="1"/>
          </p:nvPr>
        </p:nvSpPr>
        <p:spPr/>
        <p:txBody>
          <a:bodyPr/>
          <a:lstStyle/>
          <a:p>
            <a:r>
              <a:rPr lang="de-AT" dirty="0" smtClean="0"/>
              <a:t>A2</a:t>
            </a:r>
            <a:endParaRPr lang="de-AT" dirty="0"/>
          </a:p>
        </p:txBody>
      </p:sp>
      <p:sp>
        <p:nvSpPr>
          <p:cNvPr id="4" name="Inhaltsplatzhalter 3"/>
          <p:cNvSpPr>
            <a:spLocks noGrp="1"/>
          </p:cNvSpPr>
          <p:nvPr>
            <p:ph sz="half" idx="2"/>
          </p:nvPr>
        </p:nvSpPr>
        <p:spPr/>
        <p:txBody>
          <a:bodyPr/>
          <a:lstStyle/>
          <a:p>
            <a:r>
              <a:rPr lang="de-AT" dirty="0" smtClean="0">
                <a:latin typeface="Arial" panose="020B0604020202020204" pitchFamily="34" charset="0"/>
                <a:cs typeface="Arial" panose="020B0604020202020204" pitchFamily="34" charset="0"/>
              </a:rPr>
              <a:t>Begründen</a:t>
            </a:r>
          </a:p>
          <a:p>
            <a:r>
              <a:rPr lang="de-AT" dirty="0" smtClean="0">
                <a:latin typeface="Arial" panose="020B0604020202020204" pitchFamily="34" charset="0"/>
                <a:cs typeface="Arial" panose="020B0604020202020204" pitchFamily="34" charset="0"/>
              </a:rPr>
              <a:t>Berichten</a:t>
            </a:r>
          </a:p>
          <a:p>
            <a:r>
              <a:rPr lang="de-AT" dirty="0" smtClean="0">
                <a:latin typeface="Arial" panose="020B0604020202020204" pitchFamily="34" charset="0"/>
                <a:cs typeface="Arial" panose="020B0604020202020204" pitchFamily="34" charset="0"/>
              </a:rPr>
              <a:t>Beschreiben</a:t>
            </a:r>
          </a:p>
          <a:p>
            <a:r>
              <a:rPr lang="de-AT" dirty="0" smtClean="0">
                <a:latin typeface="Arial" panose="020B0604020202020204" pitchFamily="34" charset="0"/>
                <a:cs typeface="Arial" panose="020B0604020202020204" pitchFamily="34" charset="0"/>
              </a:rPr>
              <a:t>Erklären</a:t>
            </a:r>
          </a:p>
          <a:p>
            <a:r>
              <a:rPr lang="de-AT" dirty="0" smtClean="0">
                <a:latin typeface="Arial" panose="020B0604020202020204" pitchFamily="34" charset="0"/>
                <a:cs typeface="Arial" panose="020B0604020202020204" pitchFamily="34" charset="0"/>
              </a:rPr>
              <a:t>Erzählen </a:t>
            </a:r>
          </a:p>
          <a:p>
            <a:r>
              <a:rPr lang="de-AT" dirty="0" smtClean="0">
                <a:latin typeface="Arial" panose="020B0604020202020204" pitchFamily="34" charset="0"/>
                <a:cs typeface="Arial" panose="020B0604020202020204" pitchFamily="34" charset="0"/>
              </a:rPr>
              <a:t>Fragen</a:t>
            </a:r>
          </a:p>
          <a:p>
            <a:r>
              <a:rPr lang="de-AT" dirty="0" smtClean="0">
                <a:latin typeface="Arial" panose="020B0604020202020204" pitchFamily="34" charset="0"/>
                <a:cs typeface="Arial" panose="020B0604020202020204" pitchFamily="34" charset="0"/>
              </a:rPr>
              <a:t>Vergleichen</a:t>
            </a:r>
          </a:p>
          <a:p>
            <a:r>
              <a:rPr lang="de-AT" dirty="0" smtClean="0">
                <a:latin typeface="Arial" panose="020B0604020202020204" pitchFamily="34" charset="0"/>
                <a:cs typeface="Arial" panose="020B0604020202020204" pitchFamily="34" charset="0"/>
              </a:rPr>
              <a:t>Vorschlagen</a:t>
            </a:r>
            <a:endParaRPr lang="de-AT" dirty="0">
              <a:latin typeface="Arial" panose="020B0604020202020204" pitchFamily="34" charset="0"/>
              <a:cs typeface="Arial" panose="020B0604020202020204" pitchFamily="34" charset="0"/>
            </a:endParaRPr>
          </a:p>
        </p:txBody>
      </p:sp>
      <p:sp>
        <p:nvSpPr>
          <p:cNvPr id="5" name="Textplatzhalter 4"/>
          <p:cNvSpPr>
            <a:spLocks noGrp="1"/>
          </p:cNvSpPr>
          <p:nvPr>
            <p:ph type="body" sz="quarter" idx="3"/>
          </p:nvPr>
        </p:nvSpPr>
        <p:spPr/>
        <p:txBody>
          <a:bodyPr/>
          <a:lstStyle/>
          <a:p>
            <a:r>
              <a:rPr lang="de-AT" dirty="0" smtClean="0"/>
              <a:t>B1</a:t>
            </a:r>
            <a:endParaRPr lang="de-AT" dirty="0"/>
          </a:p>
        </p:txBody>
      </p:sp>
      <p:sp>
        <p:nvSpPr>
          <p:cNvPr id="6" name="Inhaltsplatzhalter 5"/>
          <p:cNvSpPr>
            <a:spLocks noGrp="1"/>
          </p:cNvSpPr>
          <p:nvPr>
            <p:ph sz="quarter" idx="4"/>
          </p:nvPr>
        </p:nvSpPr>
        <p:spPr/>
        <p:txBody>
          <a:bodyPr>
            <a:normAutofit fontScale="92500" lnSpcReduction="10000"/>
          </a:bodyPr>
          <a:lstStyle/>
          <a:p>
            <a:r>
              <a:rPr lang="de-AT" dirty="0" smtClean="0">
                <a:latin typeface="Arial" panose="020B0604020202020204" pitchFamily="34" charset="0"/>
                <a:cs typeface="Arial" panose="020B0604020202020204" pitchFamily="34" charset="0"/>
              </a:rPr>
              <a:t>Argumentieren</a:t>
            </a:r>
          </a:p>
          <a:p>
            <a:r>
              <a:rPr lang="de-AT" dirty="0" smtClean="0">
                <a:latin typeface="Arial" panose="020B0604020202020204" pitchFamily="34" charset="0"/>
                <a:cs typeface="Arial" panose="020B0604020202020204" pitchFamily="34" charset="0"/>
              </a:rPr>
              <a:t>Beispiele geben</a:t>
            </a:r>
          </a:p>
          <a:p>
            <a:r>
              <a:rPr lang="de-AT" dirty="0" smtClean="0">
                <a:latin typeface="Arial" panose="020B0604020202020204" pitchFamily="34" charset="0"/>
                <a:cs typeface="Arial" panose="020B0604020202020204" pitchFamily="34" charset="0"/>
              </a:rPr>
              <a:t>Erläutern</a:t>
            </a:r>
          </a:p>
          <a:p>
            <a:r>
              <a:rPr lang="de-AT" dirty="0" smtClean="0">
                <a:latin typeface="Arial" panose="020B0604020202020204" pitchFamily="34" charset="0"/>
                <a:cs typeface="Arial" panose="020B0604020202020204" pitchFamily="34" charset="0"/>
              </a:rPr>
              <a:t>Gegenüberstellen</a:t>
            </a:r>
          </a:p>
          <a:p>
            <a:r>
              <a:rPr lang="de-AT" dirty="0" smtClean="0">
                <a:latin typeface="Arial" panose="020B0604020202020204" pitchFamily="34" charset="0"/>
                <a:cs typeface="Arial" panose="020B0604020202020204" pitchFamily="34" charset="0"/>
              </a:rPr>
              <a:t>Informationen prüfen</a:t>
            </a:r>
          </a:p>
          <a:p>
            <a:r>
              <a:rPr lang="de-AT" dirty="0" smtClean="0">
                <a:latin typeface="Arial" panose="020B0604020202020204" pitchFamily="34" charset="0"/>
                <a:cs typeface="Arial" panose="020B0604020202020204" pitchFamily="34" charset="0"/>
              </a:rPr>
              <a:t>Kommentieren</a:t>
            </a:r>
          </a:p>
          <a:p>
            <a:r>
              <a:rPr lang="de-AT" dirty="0" smtClean="0">
                <a:latin typeface="Arial" panose="020B0604020202020204" pitchFamily="34" charset="0"/>
                <a:cs typeface="Arial" panose="020B0604020202020204" pitchFamily="34" charset="0"/>
              </a:rPr>
              <a:t>Standpunkt klar machen</a:t>
            </a:r>
          </a:p>
          <a:p>
            <a:r>
              <a:rPr lang="de-AT" dirty="0" smtClean="0">
                <a:latin typeface="Arial" panose="020B0604020202020204" pitchFamily="34" charset="0"/>
                <a:cs typeface="Arial" panose="020B0604020202020204" pitchFamily="34" charset="0"/>
              </a:rPr>
              <a:t>Stellung nehmen </a:t>
            </a:r>
          </a:p>
          <a:p>
            <a:r>
              <a:rPr lang="de-AT" dirty="0" smtClean="0">
                <a:latin typeface="Arial" panose="020B0604020202020204" pitchFamily="34" charset="0"/>
                <a:cs typeface="Arial" panose="020B0604020202020204" pitchFamily="34" charset="0"/>
              </a:rPr>
              <a:t>Zusammenfassen </a:t>
            </a:r>
            <a:endParaRPr lang="de-A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317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Was sind gute Bildimpulse?</a:t>
            </a:r>
            <a:endParaRPr lang="de-AT" dirty="0"/>
          </a:p>
        </p:txBody>
      </p:sp>
      <p:sp>
        <p:nvSpPr>
          <p:cNvPr id="3" name="Textplatzhalter 2"/>
          <p:cNvSpPr>
            <a:spLocks noGrp="1"/>
          </p:cNvSpPr>
          <p:nvPr>
            <p:ph type="body" idx="1"/>
          </p:nvPr>
        </p:nvSpPr>
        <p:spPr/>
        <p:txBody>
          <a:bodyPr/>
          <a:lstStyle/>
          <a:p>
            <a:r>
              <a:rPr lang="de-DE" dirty="0" smtClean="0">
                <a:latin typeface="Arial" panose="020B0604020202020204" pitchFamily="34" charset="0"/>
                <a:cs typeface="Arial" panose="020B0604020202020204" pitchFamily="34" charset="0"/>
              </a:rPr>
              <a:t>Gut geeignet:</a:t>
            </a:r>
            <a:endParaRPr lang="de-AT" dirty="0"/>
          </a:p>
        </p:txBody>
      </p:sp>
      <p:sp>
        <p:nvSpPr>
          <p:cNvPr id="4" name="Inhaltsplatzhalter 3"/>
          <p:cNvSpPr>
            <a:spLocks noGrp="1"/>
          </p:cNvSpPr>
          <p:nvPr>
            <p:ph sz="half" idx="2"/>
          </p:nvPr>
        </p:nvSpPr>
        <p:spPr/>
        <p:txBody>
          <a:bodyPr>
            <a:normAutofit/>
          </a:bodyPr>
          <a:lstStyle/>
          <a:p>
            <a:endParaRPr lang="de-DE" dirty="0">
              <a:latin typeface="Arial" panose="020B0604020202020204" pitchFamily="34" charset="0"/>
              <a:cs typeface="Arial" panose="020B0604020202020204" pitchFamily="34" charset="0"/>
            </a:endParaRPr>
          </a:p>
          <a:p>
            <a:pPr>
              <a:buFont typeface="Wingdings" panose="05000000000000000000" pitchFamily="2" charset="2"/>
              <a:buChar char="v"/>
            </a:pPr>
            <a:r>
              <a:rPr lang="de-DE" b="1" dirty="0" smtClean="0">
                <a:latin typeface="Arial" panose="020B0604020202020204" pitchFamily="34" charset="0"/>
                <a:cs typeface="Arial" panose="020B0604020202020204" pitchFamily="34" charset="0"/>
              </a:rPr>
              <a:t>Menschen, die Handlungen ausführen </a:t>
            </a:r>
            <a:endParaRPr lang="de-DE" b="1" dirty="0">
              <a:latin typeface="Arial" panose="020B0604020202020204" pitchFamily="34" charset="0"/>
              <a:cs typeface="Arial" panose="020B0604020202020204" pitchFamily="34" charset="0"/>
            </a:endParaRP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alltägliche oder zumindest lebensnahe Situationen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sehr unterschiedlich, aber gut vergleichbar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eher Fotos als Comics </a:t>
            </a:r>
          </a:p>
          <a:p>
            <a:endParaRPr lang="de-AT" dirty="0"/>
          </a:p>
        </p:txBody>
      </p:sp>
      <p:sp>
        <p:nvSpPr>
          <p:cNvPr id="5" name="Textplatzhalter 4"/>
          <p:cNvSpPr>
            <a:spLocks noGrp="1"/>
          </p:cNvSpPr>
          <p:nvPr>
            <p:ph type="body" sz="quarter" idx="3"/>
          </p:nvPr>
        </p:nvSpPr>
        <p:spPr/>
        <p:txBody>
          <a:bodyPr/>
          <a:lstStyle/>
          <a:p>
            <a:endParaRPr lang="de-DE" dirty="0">
              <a:latin typeface="Arial" panose="020B0604020202020204" pitchFamily="34" charset="0"/>
              <a:cs typeface="Arial" panose="020B0604020202020204" pitchFamily="34" charset="0"/>
            </a:endParaRPr>
          </a:p>
          <a:p>
            <a:r>
              <a:rPr lang="de-AT" dirty="0" smtClean="0"/>
              <a:t>Vermeiden:</a:t>
            </a:r>
            <a:endParaRPr lang="de-AT" dirty="0"/>
          </a:p>
        </p:txBody>
      </p:sp>
      <p:sp>
        <p:nvSpPr>
          <p:cNvPr id="6" name="Inhaltsplatzhalter 5"/>
          <p:cNvSpPr>
            <a:spLocks noGrp="1"/>
          </p:cNvSpPr>
          <p:nvPr>
            <p:ph sz="quarter" idx="4"/>
          </p:nvPr>
        </p:nvSpPr>
        <p:spPr/>
        <p:txBody>
          <a:bodyPr/>
          <a:lstStyle/>
          <a:p>
            <a:pPr marL="0" indent="0">
              <a:buNone/>
            </a:pPr>
            <a:endParaRPr lang="de-DE" b="1"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de-DE" b="1" dirty="0" smtClean="0">
                <a:latin typeface="Arial" panose="020B0604020202020204" pitchFamily="34" charset="0"/>
                <a:cs typeface="Arial" panose="020B0604020202020204" pitchFamily="34" charset="0"/>
              </a:rPr>
              <a:t>zu </a:t>
            </a:r>
            <a:r>
              <a:rPr lang="de-DE" b="1" dirty="0">
                <a:latin typeface="Arial" panose="020B0604020202020204" pitchFamily="34" charset="0"/>
                <a:cs typeface="Arial" panose="020B0604020202020204" pitchFamily="34" charset="0"/>
              </a:rPr>
              <a:t>wenig oder zu viel Inhalt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surreal, abstrakt oder symbolisch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statisch und handlungsarm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zu ähnlicher Inhalt der beiden Bilder </a:t>
            </a:r>
          </a:p>
          <a:p>
            <a:pPr>
              <a:buFont typeface="Wingdings" panose="05000000000000000000" pitchFamily="2" charset="2"/>
              <a:buChar char="v"/>
            </a:pPr>
            <a:r>
              <a:rPr lang="de-DE" b="1" dirty="0">
                <a:latin typeface="Arial" panose="020B0604020202020204" pitchFamily="34" charset="0"/>
                <a:cs typeface="Arial" panose="020B0604020202020204" pitchFamily="34" charset="0"/>
              </a:rPr>
              <a:t>erfordern Spezialwissen </a:t>
            </a:r>
          </a:p>
          <a:p>
            <a:pPr>
              <a:buFont typeface="Wingdings" panose="05000000000000000000" pitchFamily="2" charset="2"/>
              <a:buChar char="v"/>
            </a:pPr>
            <a:r>
              <a:rPr lang="de-DE" b="1" dirty="0" smtClean="0">
                <a:latin typeface="Arial" panose="020B0604020202020204" pitchFamily="34" charset="0"/>
                <a:cs typeface="Arial" panose="020B0604020202020204" pitchFamily="34" charset="0"/>
              </a:rPr>
              <a:t>Tabus </a:t>
            </a:r>
            <a:endParaRPr lang="de-DE" b="1" dirty="0">
              <a:latin typeface="Arial" panose="020B0604020202020204" pitchFamily="34" charset="0"/>
              <a:cs typeface="Arial" panose="020B0604020202020204" pitchFamily="34" charset="0"/>
            </a:endParaRPr>
          </a:p>
          <a:p>
            <a:pPr marL="0" indent="0">
              <a:buNone/>
            </a:pPr>
            <a:endParaRPr lang="de-AT" dirty="0"/>
          </a:p>
        </p:txBody>
      </p:sp>
    </p:spTree>
    <p:extLst>
      <p:ext uri="{BB962C8B-B14F-4D97-AF65-F5344CB8AC3E}">
        <p14:creationId xmlns:p14="http://schemas.microsoft.com/office/powerpoint/2010/main" val="207472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STRUKTUR der MÜNDLICHEN REIFEPRÜFUNG </a:t>
            </a:r>
            <a:endParaRPr lang="de-AT" dirty="0"/>
          </a:p>
        </p:txBody>
      </p:sp>
      <p:sp>
        <p:nvSpPr>
          <p:cNvPr id="3" name="Inhaltsplatzhalter 2"/>
          <p:cNvSpPr>
            <a:spLocks noGrp="1"/>
          </p:cNvSpPr>
          <p:nvPr>
            <p:ph idx="1"/>
          </p:nvPr>
        </p:nvSpPr>
        <p:spPr>
          <a:xfrm>
            <a:off x="677334" y="1790163"/>
            <a:ext cx="8596668" cy="4842457"/>
          </a:xfrm>
        </p:spPr>
        <p:txBody>
          <a:bodyPr>
            <a:normAutofit fontScale="92500" lnSpcReduction="20000"/>
          </a:bodyPr>
          <a:lstStyle/>
          <a:p>
            <a:pPr marL="0" indent="0">
              <a:buNone/>
            </a:pPr>
            <a:endParaRPr lang="de-DE" sz="2100" dirty="0"/>
          </a:p>
          <a:p>
            <a:r>
              <a:rPr lang="de-DE" sz="2100" dirty="0"/>
              <a:t>Der Schüler/die Schülerin </a:t>
            </a:r>
            <a:r>
              <a:rPr lang="de-DE" sz="2100" u="sng" dirty="0"/>
              <a:t>zieht zwei Themen </a:t>
            </a:r>
            <a:r>
              <a:rPr lang="de-DE" sz="2100" dirty="0"/>
              <a:t>und </a:t>
            </a:r>
            <a:r>
              <a:rPr lang="de-DE" sz="2100" u="sng" dirty="0"/>
              <a:t>entscheidet sich für eines</a:t>
            </a:r>
            <a:r>
              <a:rPr lang="de-DE" sz="2100" dirty="0"/>
              <a:t>. Der Schüler/der Schülerin </a:t>
            </a:r>
            <a:r>
              <a:rPr lang="de-DE" sz="2100" u="sng" dirty="0"/>
              <a:t>erhält</a:t>
            </a:r>
            <a:r>
              <a:rPr lang="de-DE" sz="2100" dirty="0"/>
              <a:t> eine der beiden Aufgabenstellungen zu dem gewählten Thema. Das Aufgabenblatt enthält sowohl den Sprechauftrag für den Monolog als auch für den Dialog.</a:t>
            </a:r>
          </a:p>
          <a:p>
            <a:pPr marL="0" indent="0">
              <a:buNone/>
            </a:pPr>
            <a:endParaRPr lang="de-DE" sz="2100" b="1" dirty="0"/>
          </a:p>
          <a:p>
            <a:r>
              <a:rPr lang="de-DE" sz="2100" b="1" dirty="0"/>
              <a:t>Prüfungszeit:</a:t>
            </a:r>
          </a:p>
          <a:p>
            <a:r>
              <a:rPr lang="de-DE" sz="2100" dirty="0"/>
              <a:t>Monologisches Sprechen: </a:t>
            </a:r>
            <a:r>
              <a:rPr lang="de-DE" sz="2100" dirty="0" smtClean="0"/>
              <a:t>5 Minuten für B2 / 4 </a:t>
            </a:r>
            <a:r>
              <a:rPr lang="de-DE" sz="2100" dirty="0"/>
              <a:t>Minuten für </a:t>
            </a:r>
            <a:r>
              <a:rPr lang="de-DE" sz="2100" dirty="0" smtClean="0"/>
              <a:t>B1 / 3 Minuten für A2</a:t>
            </a:r>
            <a:endParaRPr lang="de-DE" sz="2100" dirty="0"/>
          </a:p>
          <a:p>
            <a:r>
              <a:rPr lang="de-DE" sz="2100" dirty="0"/>
              <a:t>Dialogisches Sprechen: </a:t>
            </a:r>
            <a:r>
              <a:rPr lang="de-DE" sz="2100" dirty="0" smtClean="0"/>
              <a:t> 10 Minuten für B2 / 8 Minuten </a:t>
            </a:r>
            <a:r>
              <a:rPr lang="de-DE" sz="2100" dirty="0"/>
              <a:t>für </a:t>
            </a:r>
            <a:r>
              <a:rPr lang="de-DE" sz="2100" dirty="0" smtClean="0"/>
              <a:t>B1 / 7 Minuten für A2</a:t>
            </a:r>
            <a:endParaRPr lang="de-DE" sz="2100" dirty="0"/>
          </a:p>
          <a:p>
            <a:endParaRPr lang="de-DE" sz="2100" dirty="0"/>
          </a:p>
          <a:p>
            <a:r>
              <a:rPr lang="de-DE" sz="2100" dirty="0"/>
              <a:t>Laut RPVO (Reifeprüfungsverordnung) darf die Prüfungsdauer 10 Minuten </a:t>
            </a:r>
            <a:r>
              <a:rPr lang="de-DE" sz="2100" dirty="0" smtClean="0"/>
              <a:t>nicht unterschreiten </a:t>
            </a:r>
            <a:r>
              <a:rPr lang="de-DE" sz="2100" dirty="0"/>
              <a:t>und 20 Minuten nicht überschreiten.</a:t>
            </a:r>
          </a:p>
          <a:p>
            <a:r>
              <a:rPr lang="de-DE" sz="2100" dirty="0"/>
              <a:t>Die beiden Teile sind gleich gewichtet, keine Wörterbücher.</a:t>
            </a:r>
          </a:p>
          <a:p>
            <a:endParaRPr lang="de-AT" dirty="0"/>
          </a:p>
        </p:txBody>
      </p:sp>
    </p:spTree>
    <p:extLst>
      <p:ext uri="{BB962C8B-B14F-4D97-AF65-F5344CB8AC3E}">
        <p14:creationId xmlns:p14="http://schemas.microsoft.com/office/powerpoint/2010/main" val="1734852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Prüfungskommission</a:t>
            </a:r>
            <a:endParaRPr lang="de-AT" dirty="0"/>
          </a:p>
        </p:txBody>
      </p:sp>
      <p:sp>
        <p:nvSpPr>
          <p:cNvPr id="3" name="Inhaltsplatzhalter 2"/>
          <p:cNvSpPr>
            <a:spLocks noGrp="1"/>
          </p:cNvSpPr>
          <p:nvPr>
            <p:ph idx="1"/>
          </p:nvPr>
        </p:nvSpPr>
        <p:spPr>
          <a:xfrm>
            <a:off x="677334" y="1352283"/>
            <a:ext cx="10153798" cy="5035638"/>
          </a:xfrm>
        </p:spPr>
        <p:txBody>
          <a:bodyPr>
            <a:normAutofit fontScale="92500"/>
          </a:bodyPr>
          <a:lstStyle/>
          <a:p>
            <a:pPr marL="0" indent="0">
              <a:buNone/>
            </a:pPr>
            <a:endParaRPr lang="de-DE" sz="1600" b="1" dirty="0"/>
          </a:p>
          <a:p>
            <a:pPr>
              <a:buFont typeface="Wingdings" panose="05000000000000000000" pitchFamily="2" charset="2"/>
              <a:buChar char="Ø"/>
            </a:pPr>
            <a:r>
              <a:rPr lang="de-DE" sz="2400" b="1" dirty="0">
                <a:latin typeface="Arial" panose="020B0604020202020204" pitchFamily="34" charset="0"/>
                <a:cs typeface="Arial" panose="020B0604020202020204" pitchFamily="34" charset="0"/>
              </a:rPr>
              <a:t>Vorsitzende/r (ohne Stimmrecht)</a:t>
            </a:r>
          </a:p>
          <a:p>
            <a:pPr>
              <a:buFont typeface="Wingdings" panose="05000000000000000000" pitchFamily="2" charset="2"/>
              <a:buChar char="Ø"/>
            </a:pPr>
            <a:endParaRPr lang="de-DE"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de-DE" sz="2400" b="1" dirty="0">
                <a:latin typeface="Arial" panose="020B0604020202020204" pitchFamily="34" charset="0"/>
                <a:cs typeface="Arial" panose="020B0604020202020204" pitchFamily="34" charset="0"/>
              </a:rPr>
              <a:t>Schulleiter/in (eine Stimme) </a:t>
            </a:r>
          </a:p>
          <a:p>
            <a:pPr>
              <a:buFont typeface="Wingdings" panose="05000000000000000000" pitchFamily="2" charset="2"/>
              <a:buChar char="Ø"/>
            </a:pPr>
            <a:endParaRPr lang="de-DE"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de-DE" sz="2400" b="1" dirty="0">
                <a:latin typeface="Arial" panose="020B0604020202020204" pitchFamily="34" charset="0"/>
                <a:cs typeface="Arial" panose="020B0604020202020204" pitchFamily="34" charset="0"/>
              </a:rPr>
              <a:t>Klassenvorstand (eine Stimme)</a:t>
            </a:r>
          </a:p>
          <a:p>
            <a:pPr>
              <a:buFont typeface="Wingdings" panose="05000000000000000000" pitchFamily="2" charset="2"/>
              <a:buChar char="Ø"/>
            </a:pPr>
            <a:endParaRPr lang="de-DE"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de-DE" sz="2400" b="1" dirty="0" smtClean="0">
                <a:latin typeface="Arial" panose="020B0604020202020204" pitchFamily="34" charset="0"/>
                <a:cs typeface="Arial" panose="020B0604020202020204" pitchFamily="34" charset="0"/>
              </a:rPr>
              <a:t>Prüfer (=</a:t>
            </a:r>
            <a:r>
              <a:rPr lang="de-DE" sz="2400" b="1" dirty="0">
                <a:latin typeface="Arial" panose="020B0604020202020204" pitchFamily="34" charset="0"/>
                <a:cs typeface="Arial" panose="020B0604020202020204" pitchFamily="34" charset="0"/>
              </a:rPr>
              <a:t>Klassenlehrer/in) und Beisitzer/in (gemeinsam eine Stimme)</a:t>
            </a:r>
          </a:p>
          <a:p>
            <a:pPr>
              <a:buFont typeface="Wingdings" panose="05000000000000000000" pitchFamily="2" charset="2"/>
              <a:buChar char="Ø"/>
            </a:pPr>
            <a:endParaRPr lang="de-DE" sz="2400" b="1"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Wenn der KV Prüfer oder Prüferin ist, muss die Schulleitung Vertretung bestimmen</a:t>
            </a:r>
          </a:p>
          <a:p>
            <a:endParaRPr lang="de-DE" sz="2000" b="1" dirty="0"/>
          </a:p>
          <a:p>
            <a:endParaRPr lang="de-AT" dirty="0"/>
          </a:p>
        </p:txBody>
      </p:sp>
    </p:spTree>
    <p:extLst>
      <p:ext uri="{BB962C8B-B14F-4D97-AF65-F5344CB8AC3E}">
        <p14:creationId xmlns:p14="http://schemas.microsoft.com/office/powerpoint/2010/main" val="949254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a:t>DIE ROLLE DES PRÜFERS/DER PRÜFERIN</a:t>
            </a:r>
            <a:br>
              <a:rPr lang="de-DE" sz="4000" b="1" dirty="0"/>
            </a:br>
            <a:r>
              <a:rPr lang="de-DE" sz="4000" b="1" dirty="0" smtClean="0"/>
              <a:t/>
            </a:r>
            <a:br>
              <a:rPr lang="de-DE" sz="4000" b="1" dirty="0" smtClean="0"/>
            </a:br>
            <a:r>
              <a:rPr lang="de-DE" sz="4000" b="1" dirty="0"/>
              <a:t/>
            </a:r>
            <a:br>
              <a:rPr lang="de-DE" sz="4000" b="1" dirty="0"/>
            </a:br>
            <a:r>
              <a:rPr lang="de-DE" dirty="0"/>
              <a:t/>
            </a:r>
            <a:br>
              <a:rPr lang="de-DE" dirty="0"/>
            </a:br>
            <a:r>
              <a:rPr lang="de-AT" sz="2700" dirty="0">
                <a:solidFill>
                  <a:schemeClr val="tx1"/>
                </a:solidFill>
              </a:rPr>
              <a:t>Prüfer/in = Klassenlehrer/in</a:t>
            </a:r>
            <a:br>
              <a:rPr lang="de-AT" sz="2700" dirty="0">
                <a:solidFill>
                  <a:schemeClr val="tx1"/>
                </a:solidFill>
              </a:rPr>
            </a:br>
            <a:r>
              <a:rPr lang="de-AT" sz="2700" dirty="0">
                <a:solidFill>
                  <a:schemeClr val="tx1"/>
                </a:solidFill>
              </a:rPr>
              <a:t>Augenkontakt mit Beisitzer/in</a:t>
            </a:r>
            <a:br>
              <a:rPr lang="de-AT" sz="2700" dirty="0">
                <a:solidFill>
                  <a:schemeClr val="tx1"/>
                </a:solidFill>
              </a:rPr>
            </a:br>
            <a:r>
              <a:rPr lang="de-AT" sz="2700" dirty="0">
                <a:solidFill>
                  <a:schemeClr val="tx1"/>
                </a:solidFill>
              </a:rPr>
              <a:t>Ist Moderator/in oder </a:t>
            </a:r>
            <a:r>
              <a:rPr lang="de-AT" sz="2700" dirty="0" err="1">
                <a:solidFill>
                  <a:schemeClr val="tx1"/>
                </a:solidFill>
              </a:rPr>
              <a:t>Interlokutor</a:t>
            </a:r>
            <a:r>
              <a:rPr lang="de-AT" sz="2700" dirty="0">
                <a:solidFill>
                  <a:schemeClr val="tx1"/>
                </a:solidFill>
              </a:rPr>
              <a:t>/in</a:t>
            </a:r>
            <a:br>
              <a:rPr lang="de-AT" sz="2700" dirty="0">
                <a:solidFill>
                  <a:schemeClr val="tx1"/>
                </a:solidFill>
              </a:rPr>
            </a:br>
            <a:r>
              <a:rPr lang="de-AT" sz="2700" dirty="0">
                <a:solidFill>
                  <a:schemeClr val="tx1"/>
                </a:solidFill>
              </a:rPr>
              <a:t>Ist verantwortlich für das Zeitmanagement und die positive Gesprächsatmosphäre</a:t>
            </a:r>
            <a:br>
              <a:rPr lang="de-AT" sz="2700" dirty="0">
                <a:solidFill>
                  <a:schemeClr val="tx1"/>
                </a:solidFill>
              </a:rPr>
            </a:br>
            <a:r>
              <a:rPr lang="de-AT" sz="2700" dirty="0">
                <a:solidFill>
                  <a:schemeClr val="tx1"/>
                </a:solidFill>
              </a:rPr>
              <a:t>Darf sprachliche Fehler der </a:t>
            </a:r>
            <a:r>
              <a:rPr lang="de-AT" sz="2700" dirty="0" err="1">
                <a:solidFill>
                  <a:schemeClr val="tx1"/>
                </a:solidFill>
              </a:rPr>
              <a:t>KandidatInnen</a:t>
            </a:r>
            <a:r>
              <a:rPr lang="de-AT" sz="2700" dirty="0">
                <a:solidFill>
                  <a:schemeClr val="tx1"/>
                </a:solidFill>
              </a:rPr>
              <a:t> nicht kommentieren</a:t>
            </a:r>
            <a:br>
              <a:rPr lang="de-AT" sz="2700" dirty="0">
                <a:solidFill>
                  <a:schemeClr val="tx1"/>
                </a:solidFill>
              </a:rPr>
            </a:br>
            <a:r>
              <a:rPr lang="de-AT" sz="2700" dirty="0">
                <a:solidFill>
                  <a:schemeClr val="tx1"/>
                </a:solidFill>
              </a:rPr>
              <a:t>Darf sprachliche Fehler der </a:t>
            </a:r>
            <a:r>
              <a:rPr lang="de-AT" sz="2700" dirty="0" err="1">
                <a:solidFill>
                  <a:schemeClr val="tx1"/>
                </a:solidFill>
              </a:rPr>
              <a:t>KandidatInnen</a:t>
            </a:r>
            <a:r>
              <a:rPr lang="de-AT" sz="2700" dirty="0">
                <a:solidFill>
                  <a:schemeClr val="tx1"/>
                </a:solidFill>
              </a:rPr>
              <a:t> nicht korrigieren</a:t>
            </a:r>
            <a:br>
              <a:rPr lang="de-AT" sz="2700" dirty="0">
                <a:solidFill>
                  <a:schemeClr val="tx1"/>
                </a:solidFill>
              </a:rPr>
            </a:br>
            <a:r>
              <a:rPr lang="de-AT" sz="2700" dirty="0">
                <a:solidFill>
                  <a:schemeClr val="tx1"/>
                </a:solidFill>
              </a:rPr>
              <a:t>Verwendet den holistischen Beobachtungsbogen</a:t>
            </a:r>
            <a:br>
              <a:rPr lang="de-AT" sz="2700" dirty="0">
                <a:solidFill>
                  <a:schemeClr val="tx1"/>
                </a:solidFill>
              </a:rPr>
            </a:br>
            <a:r>
              <a:rPr lang="de-AT" sz="2700" dirty="0">
                <a:solidFill>
                  <a:schemeClr val="tx1"/>
                </a:solidFill>
              </a:rPr>
              <a:t/>
            </a:r>
            <a:br>
              <a:rPr lang="de-AT" sz="2700" dirty="0">
                <a:solidFill>
                  <a:schemeClr val="tx1"/>
                </a:solidFill>
              </a:rPr>
            </a:br>
            <a:endParaRPr lang="de-AT" sz="2700" dirty="0">
              <a:solidFill>
                <a:schemeClr val="tx1"/>
              </a:solidFill>
            </a:endParaRPr>
          </a:p>
        </p:txBody>
      </p:sp>
      <p:sp>
        <p:nvSpPr>
          <p:cNvPr id="3" name="Inhaltsplatzhalter 2"/>
          <p:cNvSpPr>
            <a:spLocks noGrp="1"/>
          </p:cNvSpPr>
          <p:nvPr>
            <p:ph idx="1"/>
          </p:nvPr>
        </p:nvSpPr>
        <p:spPr/>
        <p:txBody>
          <a:bodyPr/>
          <a:lstStyle/>
          <a:p>
            <a:pPr marL="0" indent="0">
              <a:buNone/>
            </a:pPr>
            <a:r>
              <a:rPr lang="de-AT" dirty="0" smtClean="0"/>
              <a:t>Im monologischen Teil:</a:t>
            </a:r>
            <a:endParaRPr lang="de-AT" dirty="0"/>
          </a:p>
        </p:txBody>
      </p:sp>
    </p:spTree>
    <p:extLst>
      <p:ext uri="{BB962C8B-B14F-4D97-AF65-F5344CB8AC3E}">
        <p14:creationId xmlns:p14="http://schemas.microsoft.com/office/powerpoint/2010/main" val="1663574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DIE ROLLE DES PRÜFERS/DER PRÜFERIN</a:t>
            </a:r>
            <a:br>
              <a:rPr lang="de-DE" b="1" dirty="0"/>
            </a:br>
            <a:r>
              <a:rPr lang="de-DE" b="1" dirty="0"/>
              <a:t/>
            </a:r>
            <a:br>
              <a:rPr lang="de-DE" b="1" dirty="0"/>
            </a:br>
            <a:endParaRPr lang="de-AT" dirty="0"/>
          </a:p>
        </p:txBody>
      </p:sp>
      <p:sp>
        <p:nvSpPr>
          <p:cNvPr id="3" name="Inhaltsplatzhalter 2"/>
          <p:cNvSpPr>
            <a:spLocks noGrp="1"/>
          </p:cNvSpPr>
          <p:nvPr>
            <p:ph idx="1"/>
          </p:nvPr>
        </p:nvSpPr>
        <p:spPr/>
        <p:txBody>
          <a:bodyPr>
            <a:normAutofit/>
          </a:bodyPr>
          <a:lstStyle/>
          <a:p>
            <a:pPr marL="0" indent="0">
              <a:buNone/>
            </a:pPr>
            <a:r>
              <a:rPr lang="de-DE" sz="2800" dirty="0" smtClean="0"/>
              <a:t>Im dialogischen Teil:</a:t>
            </a:r>
            <a:endParaRPr lang="de-DE" sz="2800" dirty="0"/>
          </a:p>
          <a:p>
            <a:pPr marL="0" indent="0">
              <a:buNone/>
            </a:pPr>
            <a:r>
              <a:rPr lang="de-DE" sz="2800" dirty="0" smtClean="0"/>
              <a:t>Leitet </a:t>
            </a:r>
            <a:r>
              <a:rPr lang="de-DE" sz="2800" dirty="0"/>
              <a:t>die Diskussion ein und beendet sie</a:t>
            </a:r>
            <a:br>
              <a:rPr lang="de-DE" sz="2800" dirty="0"/>
            </a:br>
            <a:r>
              <a:rPr lang="de-DE" sz="2800" dirty="0"/>
              <a:t>Ist aktiver Gesprächspartner</a:t>
            </a:r>
            <a:br>
              <a:rPr lang="de-DE" sz="2800" dirty="0"/>
            </a:br>
            <a:r>
              <a:rPr lang="de-DE" sz="2800" dirty="0"/>
              <a:t>Steuert Gespräch </a:t>
            </a:r>
            <a:br>
              <a:rPr lang="de-DE" sz="2800" dirty="0"/>
            </a:br>
            <a:r>
              <a:rPr lang="de-DE" sz="2800" dirty="0"/>
              <a:t>Lässt Kandidat/innen genügend Raum eigenständig Sprache zu produzieren</a:t>
            </a:r>
            <a:br>
              <a:rPr lang="de-DE" sz="2800" dirty="0"/>
            </a:br>
            <a:endParaRPr lang="de-AT" sz="2800" dirty="0"/>
          </a:p>
        </p:txBody>
      </p:sp>
    </p:spTree>
    <p:extLst>
      <p:ext uri="{BB962C8B-B14F-4D97-AF65-F5344CB8AC3E}">
        <p14:creationId xmlns:p14="http://schemas.microsoft.com/office/powerpoint/2010/main" val="1973101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DIE ROLLE DES BEISITZERS/DER BEISITZERIN</a:t>
            </a:r>
            <a:br>
              <a:rPr lang="de-DE" b="1" dirty="0"/>
            </a:br>
            <a:r>
              <a:rPr lang="de-DE" sz="3200" dirty="0"/>
              <a:t/>
            </a:r>
            <a:br>
              <a:rPr lang="de-DE" sz="3200" dirty="0"/>
            </a:br>
            <a:r>
              <a:rPr lang="de-DE" sz="2700" dirty="0"/>
              <a:t/>
            </a:r>
            <a:br>
              <a:rPr lang="de-DE" sz="2700" dirty="0"/>
            </a:br>
            <a:r>
              <a:rPr lang="de-DE" sz="2700" dirty="0">
                <a:solidFill>
                  <a:schemeClr val="tx1"/>
                </a:solidFill>
              </a:rPr>
              <a:t>Übernimmt </a:t>
            </a:r>
            <a:r>
              <a:rPr lang="de-DE" sz="2700" u="sng" dirty="0">
                <a:solidFill>
                  <a:schemeClr val="tx1"/>
                </a:solidFill>
              </a:rPr>
              <a:t>Beobachterrolle</a:t>
            </a:r>
            <a:br>
              <a:rPr lang="de-DE" sz="2700" u="sng" dirty="0">
                <a:solidFill>
                  <a:schemeClr val="tx1"/>
                </a:solidFill>
              </a:rPr>
            </a:br>
            <a:r>
              <a:rPr lang="de-DE" sz="2700" dirty="0">
                <a:solidFill>
                  <a:schemeClr val="tx1"/>
                </a:solidFill>
              </a:rPr>
              <a:t>Verwendet </a:t>
            </a:r>
            <a:r>
              <a:rPr lang="de-DE" sz="2700" u="sng" dirty="0">
                <a:solidFill>
                  <a:schemeClr val="tx1"/>
                </a:solidFill>
              </a:rPr>
              <a:t>analytischen</a:t>
            </a:r>
            <a:r>
              <a:rPr lang="de-DE" sz="2700" dirty="0">
                <a:solidFill>
                  <a:schemeClr val="tx1"/>
                </a:solidFill>
              </a:rPr>
              <a:t> Beobachtungsbogen</a:t>
            </a:r>
            <a:br>
              <a:rPr lang="de-DE" sz="2700" dirty="0">
                <a:solidFill>
                  <a:schemeClr val="tx1"/>
                </a:solidFill>
              </a:rPr>
            </a:br>
            <a:r>
              <a:rPr lang="de-DE" sz="2700" dirty="0">
                <a:solidFill>
                  <a:schemeClr val="tx1"/>
                </a:solidFill>
              </a:rPr>
              <a:t>Hört </a:t>
            </a:r>
            <a:r>
              <a:rPr lang="de-DE" sz="2700" u="sng" dirty="0">
                <a:solidFill>
                  <a:schemeClr val="tx1"/>
                </a:solidFill>
              </a:rPr>
              <a:t>schweigend</a:t>
            </a:r>
            <a:r>
              <a:rPr lang="de-DE" sz="2700" dirty="0">
                <a:solidFill>
                  <a:schemeClr val="tx1"/>
                </a:solidFill>
              </a:rPr>
              <a:t> zu</a:t>
            </a:r>
            <a:br>
              <a:rPr lang="de-DE" sz="2700" dirty="0">
                <a:solidFill>
                  <a:schemeClr val="tx1"/>
                </a:solidFill>
              </a:rPr>
            </a:br>
            <a:r>
              <a:rPr lang="de-DE" sz="2700" dirty="0">
                <a:solidFill>
                  <a:schemeClr val="tx1"/>
                </a:solidFill>
              </a:rPr>
              <a:t>Interveniert nicht</a:t>
            </a:r>
            <a:br>
              <a:rPr lang="de-DE" sz="2700" dirty="0">
                <a:solidFill>
                  <a:schemeClr val="tx1"/>
                </a:solidFill>
              </a:rPr>
            </a:br>
            <a:r>
              <a:rPr lang="de-DE" sz="2700" dirty="0">
                <a:solidFill>
                  <a:schemeClr val="tx1"/>
                </a:solidFill>
              </a:rPr>
              <a:t>Konzentriert sich vollständig auf Leistungsbewertung</a:t>
            </a:r>
            <a:br>
              <a:rPr lang="de-DE" sz="2700" dirty="0">
                <a:solidFill>
                  <a:schemeClr val="tx1"/>
                </a:solidFill>
              </a:rPr>
            </a:br>
            <a:r>
              <a:rPr lang="de-DE" sz="2700" dirty="0">
                <a:solidFill>
                  <a:schemeClr val="tx1"/>
                </a:solidFill>
              </a:rPr>
              <a:t>Augenkontakt mit Prüfer/in</a:t>
            </a:r>
            <a:br>
              <a:rPr lang="de-DE" sz="2700" dirty="0">
                <a:solidFill>
                  <a:schemeClr val="tx1"/>
                </a:solidFill>
              </a:rPr>
            </a:br>
            <a:r>
              <a:rPr lang="de-DE" sz="2700" dirty="0">
                <a:solidFill>
                  <a:schemeClr val="tx1"/>
                </a:solidFill>
              </a:rPr>
              <a:t/>
            </a:r>
            <a:br>
              <a:rPr lang="de-DE" sz="2700" dirty="0">
                <a:solidFill>
                  <a:schemeClr val="tx1"/>
                </a:solidFill>
              </a:rPr>
            </a:br>
            <a:r>
              <a:rPr lang="de-DE" sz="2700" dirty="0">
                <a:solidFill>
                  <a:schemeClr val="tx1"/>
                </a:solidFill>
              </a:rPr>
              <a:t>Empfehlung:</a:t>
            </a:r>
            <a:br>
              <a:rPr lang="de-DE" sz="2700" dirty="0">
                <a:solidFill>
                  <a:schemeClr val="tx1"/>
                </a:solidFill>
              </a:rPr>
            </a:br>
            <a:r>
              <a:rPr lang="de-DE" sz="2700" dirty="0">
                <a:solidFill>
                  <a:schemeClr val="tx1"/>
                </a:solidFill>
              </a:rPr>
              <a:t>Sobald man weiß, wer Beisitzer/in </a:t>
            </a:r>
            <a:r>
              <a:rPr lang="de-DE" sz="2700" dirty="0" smtClean="0">
                <a:solidFill>
                  <a:schemeClr val="tx1"/>
                </a:solidFill>
              </a:rPr>
              <a:t>ist (</a:t>
            </a:r>
            <a:r>
              <a:rPr lang="de-DE" sz="2700" dirty="0">
                <a:solidFill>
                  <a:schemeClr val="tx1"/>
                </a:solidFill>
              </a:rPr>
              <a:t>Direktor/</a:t>
            </a:r>
            <a:r>
              <a:rPr lang="de-DE" sz="2700" dirty="0" err="1">
                <a:solidFill>
                  <a:schemeClr val="tx1"/>
                </a:solidFill>
              </a:rPr>
              <a:t>innenentscheidung</a:t>
            </a:r>
            <a:r>
              <a:rPr lang="de-DE" sz="2700" dirty="0">
                <a:solidFill>
                  <a:schemeClr val="tx1"/>
                </a:solidFill>
              </a:rPr>
              <a:t>)</a:t>
            </a:r>
            <a:br>
              <a:rPr lang="de-DE" sz="2700" dirty="0">
                <a:solidFill>
                  <a:schemeClr val="tx1"/>
                </a:solidFill>
              </a:rPr>
            </a:br>
            <a:r>
              <a:rPr lang="de-DE" sz="2700" dirty="0">
                <a:solidFill>
                  <a:schemeClr val="tx1"/>
                </a:solidFill>
              </a:rPr>
              <a:t>gemeinsam </a:t>
            </a:r>
            <a:r>
              <a:rPr lang="de-DE" sz="2700" dirty="0" err="1">
                <a:solidFill>
                  <a:schemeClr val="tx1"/>
                </a:solidFill>
              </a:rPr>
              <a:t>Performanzen</a:t>
            </a:r>
            <a:r>
              <a:rPr lang="de-DE" sz="2700" dirty="0">
                <a:solidFill>
                  <a:schemeClr val="tx1"/>
                </a:solidFill>
              </a:rPr>
              <a:t> beurteilen bzw. Prüfungssituation „ausprobieren/üben“.</a:t>
            </a:r>
            <a:br>
              <a:rPr lang="de-DE" sz="2700" dirty="0">
                <a:solidFill>
                  <a:schemeClr val="tx1"/>
                </a:solidFill>
              </a:rPr>
            </a:br>
            <a:endParaRPr lang="de-AT" sz="2700" dirty="0">
              <a:solidFill>
                <a:schemeClr val="tx1"/>
              </a:solidFill>
            </a:endParaRPr>
          </a:p>
        </p:txBody>
      </p:sp>
      <p:sp>
        <p:nvSpPr>
          <p:cNvPr id="3" name="Inhaltsplatzhalter 2"/>
          <p:cNvSpPr>
            <a:spLocks noGrp="1"/>
          </p:cNvSpPr>
          <p:nvPr>
            <p:ph idx="1"/>
          </p:nvPr>
        </p:nvSpPr>
        <p:spPr>
          <a:xfrm>
            <a:off x="677334" y="1472339"/>
            <a:ext cx="10171480" cy="5021451"/>
          </a:xfrm>
        </p:spPr>
        <p:txBody>
          <a:bodyPr/>
          <a:lstStyle/>
          <a:p>
            <a:pPr marL="0" indent="0">
              <a:buNone/>
            </a:pPr>
            <a:r>
              <a:rPr lang="de-AT" dirty="0" smtClean="0"/>
              <a:t>      </a:t>
            </a:r>
            <a:endParaRPr lang="de-AT" dirty="0"/>
          </a:p>
        </p:txBody>
      </p:sp>
    </p:spTree>
    <p:extLst>
      <p:ext uri="{BB962C8B-B14F-4D97-AF65-F5344CB8AC3E}">
        <p14:creationId xmlns:p14="http://schemas.microsoft.com/office/powerpoint/2010/main" val="540580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0</TotalTime>
  <Words>516</Words>
  <Application>Microsoft Office PowerPoint</Application>
  <PresentationFormat>Breitbild</PresentationFormat>
  <Paragraphs>97</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Trebuchet MS</vt:lpstr>
      <vt:lpstr>Wingdings</vt:lpstr>
      <vt:lpstr>Wingdings 3</vt:lpstr>
      <vt:lpstr>Facette</vt:lpstr>
      <vt:lpstr>PowerPoint-Präsentation</vt:lpstr>
      <vt:lpstr>Aufgabenblatt: </vt:lpstr>
      <vt:lpstr>Operatoren  https://www.bmbf.gv.at/schulen/unterricht/ba/reifepruefung_ahs_lflfsp.pdf</vt:lpstr>
      <vt:lpstr>Was sind gute Bildimpulse?</vt:lpstr>
      <vt:lpstr>STRUKTUR der MÜNDLICHEN REIFEPRÜFUNG </vt:lpstr>
      <vt:lpstr>Prüfungskommission</vt:lpstr>
      <vt:lpstr>DIE ROLLE DES PRÜFERS/DER PRÜFERIN    Prüfer/in = Klassenlehrer/in Augenkontakt mit Beisitzer/in Ist Moderator/in oder Interlokutor/in Ist verantwortlich für das Zeitmanagement und die positive Gesprächsatmosphäre Darf sprachliche Fehler der KandidatInnen nicht kommentieren Darf sprachliche Fehler der KandidatInnen nicht korrigieren Verwendet den holistischen Beobachtungsbogen  </vt:lpstr>
      <vt:lpstr>DIE ROLLE DES PRÜFERS/DER PRÜFERIN  </vt:lpstr>
      <vt:lpstr>DIE ROLLE DES BEISITZERS/DER BEISITZERIN   Übernimmt Beobachterrolle Verwendet analytischen Beobachtungsbogen Hört schweigend zu Interveniert nicht Konzentriert sich vollständig auf Leistungsbewertung Augenkontakt mit Prüfer/in  Empfehlung: Sobald man weiß, wer Beisitzer/in ist (Direktor/innenentscheidung) gemeinsam Performanzen beurteilen bzw. Prüfungssituation „ausprobieren/üben“. </vt:lpstr>
      <vt:lpstr>Die Beurteilung</vt:lpstr>
      <vt:lpstr>Gesprochene Sprache </vt:lpstr>
      <vt:lpstr>Besser als Genügend</vt:lpstr>
      <vt:lpstr>Noten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Steigberger Eleonore</dc:creator>
  <cp:lastModifiedBy>Claudia Müll</cp:lastModifiedBy>
  <cp:revision>16</cp:revision>
  <dcterms:created xsi:type="dcterms:W3CDTF">2015-02-23T21:04:59Z</dcterms:created>
  <dcterms:modified xsi:type="dcterms:W3CDTF">2016-03-11T09:56:11Z</dcterms:modified>
</cp:coreProperties>
</file>