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50F9-42A4-46B6-8EA8-E4E90FE80C86}" type="datetimeFigureOut">
              <a:rPr lang="de-AT" smtClean="0"/>
              <a:t>05.12.2016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1BEC-D4B6-4B92-873B-EE1F4070C99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492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50F9-42A4-46B6-8EA8-E4E90FE80C86}" type="datetimeFigureOut">
              <a:rPr lang="de-AT" smtClean="0"/>
              <a:t>05.12.2016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1BEC-D4B6-4B92-873B-EE1F4070C99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4355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50F9-42A4-46B6-8EA8-E4E90FE80C86}" type="datetimeFigureOut">
              <a:rPr lang="de-AT" smtClean="0"/>
              <a:t>05.12.2016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1BEC-D4B6-4B92-873B-EE1F4070C99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8091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50F9-42A4-46B6-8EA8-E4E90FE80C86}" type="datetimeFigureOut">
              <a:rPr lang="de-AT" smtClean="0"/>
              <a:t>05.12.2016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1BEC-D4B6-4B92-873B-EE1F4070C99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3029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50F9-42A4-46B6-8EA8-E4E90FE80C86}" type="datetimeFigureOut">
              <a:rPr lang="de-AT" smtClean="0"/>
              <a:t>05.12.2016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1BEC-D4B6-4B92-873B-EE1F4070C99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55780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50F9-42A4-46B6-8EA8-E4E90FE80C86}" type="datetimeFigureOut">
              <a:rPr lang="de-AT" smtClean="0"/>
              <a:t>05.12.2016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1BEC-D4B6-4B92-873B-EE1F4070C99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56586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50F9-42A4-46B6-8EA8-E4E90FE80C86}" type="datetimeFigureOut">
              <a:rPr lang="de-AT" smtClean="0"/>
              <a:t>05.12.2016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1BEC-D4B6-4B92-873B-EE1F4070C99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945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50F9-42A4-46B6-8EA8-E4E90FE80C86}" type="datetimeFigureOut">
              <a:rPr lang="de-AT" smtClean="0"/>
              <a:t>05.12.2016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1BEC-D4B6-4B92-873B-EE1F4070C99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06953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50F9-42A4-46B6-8EA8-E4E90FE80C86}" type="datetimeFigureOut">
              <a:rPr lang="de-AT" smtClean="0"/>
              <a:t>05.12.2016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1BEC-D4B6-4B92-873B-EE1F4070C99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81358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50F9-42A4-46B6-8EA8-E4E90FE80C86}" type="datetimeFigureOut">
              <a:rPr lang="de-AT" smtClean="0"/>
              <a:t>05.12.2016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1BEC-D4B6-4B92-873B-EE1F4070C99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3903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50F9-42A4-46B6-8EA8-E4E90FE80C86}" type="datetimeFigureOut">
              <a:rPr lang="de-AT" smtClean="0"/>
              <a:t>05.12.2016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A1BEC-D4B6-4B92-873B-EE1F4070C99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8067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950F9-42A4-46B6-8EA8-E4E90FE80C86}" type="datetimeFigureOut">
              <a:rPr lang="de-AT" smtClean="0"/>
              <a:t>05.12.2016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A1BEC-D4B6-4B92-873B-EE1F4070C99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9068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ussischlehrer.at/index.php?id=47&amp;tx_ttnews%5Btt_news%5D=1070&amp;cHash=923037e05da5210b532e794e8366f913" TargetMode="External"/><Relationship Id="rId2" Type="http://schemas.openxmlformats.org/officeDocument/2006/relationships/hyperlink" Target="https://www.youtube.com/watch?v=eaLnDt2GJZ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Награждение австрийца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17240" y="5733256"/>
            <a:ext cx="8363272" cy="7529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AT" sz="1200" dirty="0">
                <a:hlinkClick r:id="rId2"/>
              </a:rPr>
              <a:t>https://www.youtube.com/watch?v=eaLnDt2GJZ0</a:t>
            </a:r>
            <a:endParaRPr lang="de-AT" sz="1200" dirty="0"/>
          </a:p>
          <a:p>
            <a:pPr marL="0" indent="0">
              <a:buNone/>
            </a:pPr>
            <a:r>
              <a:rPr lang="de-AT" sz="1200" dirty="0">
                <a:hlinkClick r:id="rId3"/>
              </a:rPr>
              <a:t>http://</a:t>
            </a:r>
            <a:r>
              <a:rPr lang="de-AT" sz="1200" dirty="0" smtClean="0">
                <a:hlinkClick r:id="rId3"/>
              </a:rPr>
              <a:t>russischlehrer.at/index.php?id=47&amp;tx_ttnews%5Btt_news%5D=1070&amp;cHash=923037e05da5210b532e794e8366f913</a:t>
            </a:r>
            <a:endParaRPr lang="de-AT" sz="1200" dirty="0" smtClean="0"/>
          </a:p>
          <a:p>
            <a:pPr marL="0" indent="0">
              <a:buNone/>
            </a:pPr>
            <a:r>
              <a:rPr lang="de-AT" sz="1200" dirty="0"/>
              <a:t>Übungsaufsatz VRÖ-Website </a:t>
            </a:r>
            <a:r>
              <a:rPr lang="de-AT" sz="1200" dirty="0" smtClean="0"/>
              <a:t>29_SeHa_nagrazdenie_schr_Artikel_v1.docx</a:t>
            </a:r>
          </a:p>
          <a:p>
            <a:pPr marL="0" indent="0">
              <a:buNone/>
            </a:pPr>
            <a:r>
              <a:rPr lang="de-AT" sz="1200" dirty="0"/>
              <a:t>Startseite » Unterrichten » Material nach Kompetenzen » Schreiben Aufgaben »  </a:t>
            </a:r>
            <a:endParaRPr lang="de-AT" sz="1200" dirty="0" smtClean="0"/>
          </a:p>
          <a:p>
            <a:pPr marL="0" indent="0">
              <a:buNone/>
            </a:pPr>
            <a:endParaRPr lang="de-AT" sz="2400" dirty="0"/>
          </a:p>
          <a:p>
            <a:pPr marL="0" indent="0">
              <a:buNone/>
            </a:pPr>
            <a:endParaRPr lang="de-AT" sz="2400" dirty="0"/>
          </a:p>
          <a:p>
            <a:endParaRPr lang="de-AT" sz="1200" dirty="0"/>
          </a:p>
        </p:txBody>
      </p:sp>
      <p:pic>
        <p:nvPicPr>
          <p:cNvPr id="1026" name="Picture 2" descr="http://russischlehrer.at/typo3temp/pics/04b70363b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68760"/>
            <a:ext cx="6827912" cy="421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2683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12968" cy="6408712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800" b="1" dirty="0" smtClean="0">
                <a:solidFill>
                  <a:schemeClr val="tx1"/>
                </a:solidFill>
              </a:rPr>
              <a:t>Выскажите своё мнение о награждении!</a:t>
            </a:r>
            <a:endParaRPr lang="de-AT" sz="2800" b="1" dirty="0" smtClean="0">
              <a:solidFill>
                <a:schemeClr val="tx1"/>
              </a:solidFill>
            </a:endParaRP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По-моему, он очень гордится наградой и будет показывать её многим людям на </a:t>
            </a:r>
            <a:r>
              <a:rPr lang="ru-RU" sz="2800" dirty="0" smtClean="0">
                <a:solidFill>
                  <a:srgbClr val="FF0000"/>
                </a:solidFill>
              </a:rPr>
              <a:t>Р</a:t>
            </a:r>
            <a:r>
              <a:rPr lang="ru-RU" sz="2800" dirty="0" smtClean="0">
                <a:solidFill>
                  <a:schemeClr val="tx1"/>
                </a:solidFill>
              </a:rPr>
              <a:t>одине</a:t>
            </a:r>
            <a:r>
              <a:rPr lang="de-AT" sz="2800" dirty="0" smtClean="0">
                <a:solidFill>
                  <a:schemeClr val="tx1"/>
                </a:solidFill>
              </a:rPr>
              <a:t>/</a:t>
            </a:r>
            <a:r>
              <a:rPr lang="ru-RU" sz="2800" dirty="0" smtClean="0">
                <a:solidFill>
                  <a:schemeClr val="tx1"/>
                </a:solidFill>
              </a:rPr>
              <a:t>родине.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Он очень рад, что президент Путин </a:t>
            </a:r>
            <a:r>
              <a:rPr lang="ru-RU" sz="2800" dirty="0" smtClean="0">
                <a:solidFill>
                  <a:srgbClr val="FF0000"/>
                </a:solidFill>
              </a:rPr>
              <a:t>вручил </a:t>
            </a:r>
            <a:r>
              <a:rPr lang="ru-RU" sz="2800" dirty="0" smtClean="0">
                <a:solidFill>
                  <a:schemeClr val="tx1"/>
                </a:solidFill>
              </a:rPr>
              <a:t>ему эту награду. </a:t>
            </a:r>
            <a:r>
              <a:rPr lang="ru-RU" sz="2800" dirty="0" smtClean="0">
                <a:solidFill>
                  <a:srgbClr val="FF0000"/>
                </a:solidFill>
              </a:rPr>
              <a:t>присудил (комитет)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На меня произвело большое впечатление </a:t>
            </a:r>
            <a:r>
              <a:rPr lang="ru-RU" sz="2800" dirty="0" smtClean="0">
                <a:solidFill>
                  <a:srgbClr val="FF0000"/>
                </a:solidFill>
              </a:rPr>
              <a:t>то</a:t>
            </a:r>
            <a:r>
              <a:rPr lang="ru-RU" sz="2800" dirty="0" smtClean="0">
                <a:solidFill>
                  <a:schemeClr val="tx1"/>
                </a:solidFill>
              </a:rPr>
              <a:t>, как хорошо Эрих Пойнтнер говорит на русском языке и что он получил награду лично от президента РФ. Это </a:t>
            </a:r>
            <a:r>
              <a:rPr lang="ru-RU" sz="2800" dirty="0" smtClean="0">
                <a:solidFill>
                  <a:srgbClr val="FF0000"/>
                </a:solidFill>
              </a:rPr>
              <a:t>говорит о том</a:t>
            </a:r>
            <a:r>
              <a:rPr lang="ru-RU" sz="2800" dirty="0" smtClean="0">
                <a:solidFill>
                  <a:schemeClr val="tx1"/>
                </a:solidFill>
              </a:rPr>
              <a:t> (показывает), что мы тоже сможем </a:t>
            </a:r>
            <a:r>
              <a:rPr lang="ru-RU" sz="2800" dirty="0" smtClean="0">
                <a:solidFill>
                  <a:srgbClr val="FF0000"/>
                </a:solidFill>
              </a:rPr>
              <a:t>также</a:t>
            </a:r>
            <a:r>
              <a:rPr lang="ru-RU" sz="2800" dirty="0" smtClean="0">
                <a:solidFill>
                  <a:schemeClr val="tx1"/>
                </a:solidFill>
              </a:rPr>
              <a:t> хорошо </a:t>
            </a:r>
            <a:r>
              <a:rPr lang="ru-RU" sz="2800" dirty="0" smtClean="0">
                <a:solidFill>
                  <a:srgbClr val="FF0000"/>
                </a:solidFill>
              </a:rPr>
              <a:t>овладеть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de-AT" sz="2800" dirty="0" smtClean="0">
                <a:solidFill>
                  <a:schemeClr val="tx1"/>
                </a:solidFill>
              </a:rPr>
              <a:t>(aneignen) </a:t>
            </a:r>
            <a:r>
              <a:rPr lang="ru-RU" sz="2800" dirty="0" smtClean="0">
                <a:solidFill>
                  <a:schemeClr val="tx1"/>
                </a:solidFill>
              </a:rPr>
              <a:t>русским языком.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Для меня было бы </a:t>
            </a:r>
            <a:r>
              <a:rPr lang="ru-RU" sz="2800" dirty="0" smtClean="0">
                <a:solidFill>
                  <a:srgbClr val="FF0000"/>
                </a:solidFill>
              </a:rPr>
              <a:t>большой честью</a:t>
            </a:r>
            <a:r>
              <a:rPr lang="ru-RU" sz="2800" dirty="0" smtClean="0">
                <a:solidFill>
                  <a:schemeClr val="tx1"/>
                </a:solidFill>
              </a:rPr>
              <a:t> получить такую награду.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Я считаю, что награждение австрийского учителя будет хорош</a:t>
            </a:r>
            <a:r>
              <a:rPr lang="ru-RU" sz="2800" dirty="0" smtClean="0">
                <a:solidFill>
                  <a:srgbClr val="FF0000"/>
                </a:solidFill>
              </a:rPr>
              <a:t>им</a:t>
            </a:r>
            <a:r>
              <a:rPr lang="ru-RU" sz="2800" dirty="0" smtClean="0">
                <a:solidFill>
                  <a:schemeClr val="tx1"/>
                </a:solidFill>
              </a:rPr>
              <a:t> импульс</a:t>
            </a:r>
            <a:r>
              <a:rPr lang="ru-RU" sz="2800" dirty="0" smtClean="0">
                <a:solidFill>
                  <a:srgbClr val="FF0000"/>
                </a:solidFill>
              </a:rPr>
              <a:t>ом</a:t>
            </a:r>
            <a:r>
              <a:rPr lang="ru-RU" sz="2800" dirty="0" smtClean="0">
                <a:solidFill>
                  <a:schemeClr val="tx1"/>
                </a:solidFill>
              </a:rPr>
              <a:t> для преподавания русского языка в Австрии.</a:t>
            </a:r>
          </a:p>
          <a:p>
            <a:pPr algn="l"/>
            <a:endParaRPr lang="ru-RU" sz="2800" dirty="0" smtClean="0">
              <a:solidFill>
                <a:schemeClr val="tx1"/>
              </a:solidFill>
            </a:endParaRPr>
          </a:p>
          <a:p>
            <a:pPr algn="l"/>
            <a:endParaRPr lang="de-AT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17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tertitel 2"/>
          <p:cNvSpPr txBox="1">
            <a:spLocks/>
          </p:cNvSpPr>
          <p:nvPr/>
        </p:nvSpPr>
        <p:spPr>
          <a:xfrm>
            <a:off x="179512" y="260648"/>
            <a:ext cx="8712968" cy="6408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AT" sz="2800" dirty="0"/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331912" y="413048"/>
            <a:ext cx="8712968" cy="64087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dirty="0" smtClean="0"/>
              <a:t>По</a:t>
            </a:r>
            <a:r>
              <a:rPr lang="de-AT" sz="2800" dirty="0"/>
              <a:t> </a:t>
            </a:r>
            <a:r>
              <a:rPr lang="ru-RU" sz="2800" dirty="0" smtClean="0"/>
              <a:t>моему мнени</a:t>
            </a:r>
            <a:r>
              <a:rPr lang="ru-RU" sz="2800" dirty="0" smtClean="0">
                <a:solidFill>
                  <a:srgbClr val="FF0000"/>
                </a:solidFill>
              </a:rPr>
              <a:t>ю</a:t>
            </a:r>
            <a:r>
              <a:rPr lang="ru-RU" sz="2800" dirty="0" smtClean="0"/>
              <a:t> он очень рад полученной награде и </a:t>
            </a:r>
            <a:r>
              <a:rPr lang="ru-RU" sz="2800" strike="sngStrike" dirty="0" smtClean="0">
                <a:solidFill>
                  <a:srgbClr val="FF0000"/>
                </a:solidFill>
              </a:rPr>
              <a:t>он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будет показывать её своим друзьям. Кроме того он всегда будет помнить </a:t>
            </a:r>
            <a:r>
              <a:rPr lang="ru-RU" sz="2800" dirty="0" smtClean="0">
                <a:solidFill>
                  <a:srgbClr val="FF0000"/>
                </a:solidFill>
              </a:rPr>
              <a:t>сам</a:t>
            </a:r>
            <a:r>
              <a:rPr lang="ru-RU" sz="2800" dirty="0" smtClean="0"/>
              <a:t> момент награждения. Он покажет своим родителям видео</a:t>
            </a:r>
            <a:r>
              <a:rPr lang="ru-RU" sz="2800" dirty="0" smtClean="0">
                <a:solidFill>
                  <a:srgbClr val="FF0000"/>
                </a:solidFill>
              </a:rPr>
              <a:t>к</a:t>
            </a:r>
            <a:r>
              <a:rPr lang="ru-RU" sz="2800" dirty="0" smtClean="0"/>
              <a:t>лип, который </a:t>
            </a:r>
            <a:r>
              <a:rPr lang="ru-RU" sz="2800" dirty="0" smtClean="0">
                <a:solidFill>
                  <a:srgbClr val="FF0000"/>
                </a:solidFill>
              </a:rPr>
              <a:t>запечатлел</a:t>
            </a:r>
            <a:r>
              <a:rPr lang="ru-RU" sz="2800" dirty="0" smtClean="0"/>
              <a:t> его встречу с президентом Путиным.</a:t>
            </a:r>
          </a:p>
          <a:p>
            <a:pPr marL="0" indent="0">
              <a:buNone/>
            </a:pPr>
            <a:r>
              <a:rPr lang="ru-RU" sz="2800" dirty="0" smtClean="0"/>
              <a:t>Речь, которую он произнес, была от всего сердца.</a:t>
            </a:r>
          </a:p>
          <a:p>
            <a:pPr marL="0" indent="0">
              <a:buNone/>
            </a:pPr>
            <a:r>
              <a:rPr lang="ru-RU" sz="2800" dirty="0" smtClean="0"/>
              <a:t>Факт, что австрийский преподаватель получил официальную награду РФ, доказывает, что Австрия и Россия тесно связны друг с другом.</a:t>
            </a:r>
          </a:p>
          <a:p>
            <a:pPr marL="0" indent="0">
              <a:buNone/>
            </a:pPr>
            <a:r>
              <a:rPr lang="ru-RU" sz="2800" dirty="0" smtClean="0"/>
              <a:t>Прием, который состоялся в Кремле, знак хороших дипломатических отношений между Австрией и Россией. Мне кажется, что эта награда является большой честью</a:t>
            </a:r>
            <a:r>
              <a:rPr lang="de-AT" sz="2800" dirty="0" smtClean="0"/>
              <a:t>/</a:t>
            </a:r>
            <a:r>
              <a:rPr lang="ru-RU" sz="2800" dirty="0" smtClean="0"/>
              <a:t>большая честь для представителя Австрии. </a:t>
            </a:r>
            <a:r>
              <a:rPr lang="ru-RU" sz="2800" dirty="0" smtClean="0">
                <a:solidFill>
                  <a:srgbClr val="FF0000"/>
                </a:solidFill>
              </a:rPr>
              <a:t>Мы должны брать с него пример</a:t>
            </a:r>
            <a:r>
              <a:rPr lang="de-AT" sz="2800" dirty="0" smtClean="0">
                <a:solidFill>
                  <a:srgbClr val="FF0000"/>
                </a:solidFill>
              </a:rPr>
              <a:t>./</a:t>
            </a:r>
            <a:r>
              <a:rPr lang="ru-RU" sz="2800" dirty="0" smtClean="0">
                <a:solidFill>
                  <a:srgbClr val="FF0000"/>
                </a:solidFill>
              </a:rPr>
              <a:t>Он пример для нас.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343040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tertitel 2"/>
          <p:cNvSpPr txBox="1">
            <a:spLocks/>
          </p:cNvSpPr>
          <p:nvPr/>
        </p:nvSpPr>
        <p:spPr>
          <a:xfrm>
            <a:off x="179512" y="260648"/>
            <a:ext cx="8712968" cy="6408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AT" sz="2800" dirty="0"/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331912" y="413048"/>
            <a:ext cx="8712968" cy="6408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dirty="0"/>
              <a:t>Напишите заметку в школьное издание о награждении австрийского преподавателя</a:t>
            </a:r>
            <a:endParaRPr lang="de-AT" sz="2800" dirty="0"/>
          </a:p>
          <a:p>
            <a:pPr marL="0" indent="0">
              <a:buNone/>
            </a:pPr>
            <a:r>
              <a:rPr lang="ru-RU" sz="2800" dirty="0"/>
              <a:t>В своей </a:t>
            </a:r>
            <a:r>
              <a:rPr lang="ru-RU" sz="2800" b="1" dirty="0"/>
              <a:t>заметке</a:t>
            </a:r>
            <a:endParaRPr lang="de-AT" sz="2800" dirty="0"/>
          </a:p>
          <a:p>
            <a:pPr lvl="0"/>
            <a:r>
              <a:rPr lang="ru-RU" sz="2800" dirty="0"/>
              <a:t>опишите обстановку в Кремлевском </a:t>
            </a:r>
            <a:r>
              <a:rPr lang="ru-RU" sz="2800" dirty="0" smtClean="0"/>
              <a:t>дворце</a:t>
            </a:r>
            <a:endParaRPr lang="de-AT" sz="2800" smtClean="0"/>
          </a:p>
          <a:p>
            <a:pPr lvl="0"/>
            <a:r>
              <a:rPr lang="ru-RU" sz="2800" smtClean="0"/>
              <a:t>расскажите </a:t>
            </a:r>
            <a:r>
              <a:rPr lang="ru-RU" sz="2800" dirty="0"/>
              <a:t>за какие заслуги он был </a:t>
            </a:r>
            <a:r>
              <a:rPr lang="ru-RU" sz="2800" dirty="0" smtClean="0"/>
              <a:t>награждён</a:t>
            </a:r>
            <a:endParaRPr lang="de-AT" sz="2800" dirty="0" smtClean="0"/>
          </a:p>
          <a:p>
            <a:pPr lvl="0"/>
            <a:r>
              <a:rPr lang="ru-RU" sz="2800" dirty="0" smtClean="0"/>
              <a:t>выскажите </a:t>
            </a:r>
            <a:r>
              <a:rPr lang="ru-RU" sz="2800" dirty="0"/>
              <a:t>свое мнение о значении награждения для отношений между Австрийской Республикой и Российской Федерацией.</a:t>
            </a:r>
            <a:br>
              <a:rPr lang="ru-RU" sz="2800" dirty="0"/>
            </a:br>
            <a:endParaRPr lang="de-AT" sz="2800" dirty="0"/>
          </a:p>
          <a:p>
            <a:pPr marL="0" indent="0">
              <a:buNone/>
            </a:pPr>
            <a:r>
              <a:rPr lang="ru-RU" sz="2800" dirty="0"/>
              <a:t>Придумайте </a:t>
            </a:r>
            <a:r>
              <a:rPr lang="ru-RU" sz="2800" b="1" dirty="0"/>
              <a:t>заголовок</a:t>
            </a:r>
            <a:r>
              <a:rPr lang="ru-RU" sz="2800" dirty="0"/>
              <a:t> к заметке. Напишите около </a:t>
            </a:r>
            <a:r>
              <a:rPr lang="ru-RU" sz="2800" b="1" dirty="0"/>
              <a:t>150 слов</a:t>
            </a:r>
            <a:r>
              <a:rPr lang="ru-RU" sz="2800" dirty="0"/>
              <a:t>. 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32654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Office PowerPoint</Application>
  <PresentationFormat>Bildschirmpräsentation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Награждение австрийца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P.Sebastian</dc:creator>
  <cp:lastModifiedBy> </cp:lastModifiedBy>
  <cp:revision>12</cp:revision>
  <dcterms:created xsi:type="dcterms:W3CDTF">2016-11-17T09:24:34Z</dcterms:created>
  <dcterms:modified xsi:type="dcterms:W3CDTF">2016-12-05T04:22:45Z</dcterms:modified>
</cp:coreProperties>
</file>