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253A-E17C-4E82-AAE2-944E67ADCA8F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B4CB-7590-41DC-81F8-CF133FE64C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298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253A-E17C-4E82-AAE2-944E67ADCA8F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B4CB-7590-41DC-81F8-CF133FE64C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723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253A-E17C-4E82-AAE2-944E67ADCA8F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B4CB-7590-41DC-81F8-CF133FE64C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914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253A-E17C-4E82-AAE2-944E67ADCA8F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B4CB-7590-41DC-81F8-CF133FE64C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973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253A-E17C-4E82-AAE2-944E67ADCA8F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B4CB-7590-41DC-81F8-CF133FE64C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696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253A-E17C-4E82-AAE2-944E67ADCA8F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B4CB-7590-41DC-81F8-CF133FE64C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900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253A-E17C-4E82-AAE2-944E67ADCA8F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B4CB-7590-41DC-81F8-CF133FE64C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601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253A-E17C-4E82-AAE2-944E67ADCA8F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B4CB-7590-41DC-81F8-CF133FE64C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145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253A-E17C-4E82-AAE2-944E67ADCA8F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B4CB-7590-41DC-81F8-CF133FE64C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640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253A-E17C-4E82-AAE2-944E67ADCA8F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B4CB-7590-41DC-81F8-CF133FE64C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956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253A-E17C-4E82-AAE2-944E67ADCA8F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7B4CB-7590-41DC-81F8-CF133FE64C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415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C253A-E17C-4E82-AAE2-944E67ADCA8F}" type="datetimeFigureOut">
              <a:rPr lang="de-AT" smtClean="0"/>
              <a:t>24.10.2015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7B4CB-7590-41DC-81F8-CF133FE64C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259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67544" y="93975"/>
            <a:ext cx="813690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sz="2200" dirty="0"/>
          </a:p>
          <a:p>
            <a:r>
              <a:rPr lang="ru-RU" sz="2200" b="1" dirty="0" smtClean="0"/>
              <a:t>Сравним </a:t>
            </a:r>
            <a:r>
              <a:rPr lang="ru-RU" sz="2200" b="1" dirty="0"/>
              <a:t>Вену с Москвой</a:t>
            </a:r>
            <a:endParaRPr lang="de-AT" sz="2200" dirty="0"/>
          </a:p>
          <a:p>
            <a:endParaRPr lang="de-AT" sz="2200" dirty="0"/>
          </a:p>
          <a:p>
            <a:pPr lvl="0"/>
            <a:endParaRPr lang="de-AT" sz="2200" dirty="0"/>
          </a:p>
          <a:p>
            <a:pPr lvl="0"/>
            <a:r>
              <a:rPr lang="ru-RU" sz="2200" dirty="0"/>
              <a:t>Кремль произвёл на меня большое впечатление</a:t>
            </a:r>
            <a:r>
              <a:rPr lang="ru-RU" sz="2200" dirty="0" smtClean="0"/>
              <a:t>.</a:t>
            </a:r>
          </a:p>
          <a:p>
            <a:pPr lvl="0"/>
            <a:r>
              <a:rPr lang="ru-RU" sz="2200" dirty="0" smtClean="0"/>
              <a:t>Красная </a:t>
            </a:r>
            <a:r>
              <a:rPr lang="ru-RU" sz="2200" dirty="0"/>
              <a:t>площадь произвела наибольшее впечатление на меня</a:t>
            </a:r>
            <a:r>
              <a:rPr lang="ru-RU" sz="2200" dirty="0" smtClean="0"/>
              <a:t>.</a:t>
            </a:r>
          </a:p>
          <a:p>
            <a:r>
              <a:rPr lang="ru-RU" sz="2200" dirty="0"/>
              <a:t>Пианист играет на </a:t>
            </a:r>
            <a:r>
              <a:rPr lang="ru-RU" sz="2200" b="1" dirty="0"/>
              <a:t>рояле</a:t>
            </a:r>
            <a:r>
              <a:rPr lang="ru-RU" sz="2200" dirty="0"/>
              <a:t>/на фортепиано/пианино намного лучше.</a:t>
            </a:r>
          </a:p>
          <a:p>
            <a:pPr lvl="0"/>
            <a:r>
              <a:rPr lang="ru-RU" sz="2200" dirty="0" smtClean="0"/>
              <a:t>Улицы </a:t>
            </a:r>
            <a:r>
              <a:rPr lang="ru-RU" sz="2200" dirty="0"/>
              <a:t>в Москве </a:t>
            </a:r>
            <a:r>
              <a:rPr lang="ru-RU" sz="2200" dirty="0" smtClean="0">
                <a:solidFill>
                  <a:srgbClr val="FF0000"/>
                </a:solidFill>
              </a:rPr>
              <a:t>не</a:t>
            </a:r>
            <a:r>
              <a:rPr lang="ru-RU" sz="2200" dirty="0" smtClean="0"/>
              <a:t> похожи </a:t>
            </a:r>
            <a:r>
              <a:rPr lang="ru-RU" sz="2200" dirty="0"/>
              <a:t>на улицы в Вене, так как они более широкие</a:t>
            </a:r>
            <a:r>
              <a:rPr lang="de-AT" sz="2200" dirty="0"/>
              <a:t>/</a:t>
            </a:r>
            <a:r>
              <a:rPr lang="ru-RU" sz="2200" dirty="0"/>
              <a:t>они шире.</a:t>
            </a:r>
            <a:endParaRPr lang="de-AT" sz="2200" dirty="0"/>
          </a:p>
          <a:p>
            <a:r>
              <a:rPr lang="ru-RU" sz="2200" dirty="0" smtClean="0"/>
              <a:t>Намного </a:t>
            </a:r>
            <a:r>
              <a:rPr lang="ru-RU" sz="2200" dirty="0"/>
              <a:t>больше, чем в </a:t>
            </a:r>
            <a:r>
              <a:rPr lang="ru-RU" sz="2200" dirty="0" smtClean="0"/>
              <a:t>Вене, жилые здания.</a:t>
            </a:r>
            <a:endParaRPr lang="de-AT" sz="2200" dirty="0"/>
          </a:p>
          <a:p>
            <a:pPr lvl="0"/>
            <a:r>
              <a:rPr lang="ru-RU" sz="2200" dirty="0" smtClean="0"/>
              <a:t>В Москве улицы намного шире</a:t>
            </a:r>
            <a:r>
              <a:rPr lang="ru-RU" sz="2200" dirty="0" smtClean="0">
                <a:solidFill>
                  <a:srgbClr val="FF0000"/>
                </a:solidFill>
              </a:rPr>
              <a:t>,</a:t>
            </a:r>
            <a:r>
              <a:rPr lang="ru-RU" sz="2200" dirty="0" smtClean="0"/>
              <a:t> чем в Вене.</a:t>
            </a:r>
            <a:endParaRPr lang="de-AT" sz="2200" dirty="0"/>
          </a:p>
          <a:p>
            <a:pPr lvl="0"/>
            <a:r>
              <a:rPr lang="ru-RU" sz="2200" dirty="0"/>
              <a:t>больше (большой), шире (</a:t>
            </a:r>
            <a:r>
              <a:rPr lang="ru-RU" sz="2200" dirty="0" smtClean="0"/>
              <a:t>широкий)</a:t>
            </a:r>
          </a:p>
          <a:p>
            <a:pPr lvl="0"/>
            <a:r>
              <a:rPr lang="ru-RU" sz="2200" dirty="0" smtClean="0"/>
              <a:t>меньше </a:t>
            </a:r>
            <a:r>
              <a:rPr lang="ru-RU" sz="2200" dirty="0"/>
              <a:t>(маленький), вкуснее (</a:t>
            </a:r>
            <a:r>
              <a:rPr lang="ru-RU" sz="2200" dirty="0" smtClean="0"/>
              <a:t>вкусный)</a:t>
            </a:r>
          </a:p>
          <a:p>
            <a:pPr lvl="0"/>
            <a:r>
              <a:rPr lang="ru-RU" sz="2200" dirty="0" smtClean="0"/>
              <a:t>выше </a:t>
            </a:r>
            <a:r>
              <a:rPr lang="ru-RU" sz="2200" dirty="0"/>
              <a:t>(высокий), ниже (</a:t>
            </a:r>
            <a:r>
              <a:rPr lang="ru-RU" sz="2200" dirty="0" smtClean="0"/>
              <a:t>низкий)</a:t>
            </a:r>
          </a:p>
          <a:p>
            <a:pPr lvl="0"/>
            <a:r>
              <a:rPr lang="ru-RU" sz="2200" dirty="0" smtClean="0"/>
              <a:t>дешевле </a:t>
            </a:r>
            <a:r>
              <a:rPr lang="ru-RU" sz="2200" dirty="0"/>
              <a:t>(дешёвый), дороже (дорогой</a:t>
            </a:r>
            <a:r>
              <a:rPr lang="ru-RU" sz="2200" dirty="0" smtClean="0"/>
              <a:t>)</a:t>
            </a:r>
          </a:p>
          <a:p>
            <a:pPr lvl="0"/>
            <a:r>
              <a:rPr lang="ru-RU" sz="2200" dirty="0" smtClean="0"/>
              <a:t>что касается зарплаты...</a:t>
            </a:r>
            <a:endParaRPr lang="de-AT" sz="2200" dirty="0"/>
          </a:p>
          <a:p>
            <a:pPr lvl="0"/>
            <a:r>
              <a:rPr lang="ru-RU" sz="2200" dirty="0"/>
              <a:t>зарплата, цены, улица, здание, бензин, квартира</a:t>
            </a:r>
            <a:endParaRPr lang="de-AT" sz="2200" dirty="0"/>
          </a:p>
          <a:p>
            <a:pPr lvl="0"/>
            <a:r>
              <a:rPr lang="ru-RU" sz="2200" dirty="0" smtClean="0"/>
              <a:t>В музее Задорожного был</a:t>
            </a:r>
            <a:r>
              <a:rPr lang="ru-RU" sz="2200" dirty="0" smtClean="0">
                <a:solidFill>
                  <a:srgbClr val="FF0000"/>
                </a:solidFill>
              </a:rPr>
              <a:t>и</a:t>
            </a:r>
            <a:r>
              <a:rPr lang="ru-RU" sz="2200" dirty="0" smtClean="0"/>
              <a:t> выставлен</a:t>
            </a:r>
            <a:r>
              <a:rPr lang="ru-RU" sz="2200" dirty="0" smtClean="0">
                <a:solidFill>
                  <a:srgbClr val="FF0000"/>
                </a:solidFill>
              </a:rPr>
              <a:t>ы</a:t>
            </a:r>
            <a:r>
              <a:rPr lang="ru-RU" sz="2200" dirty="0" smtClean="0"/>
              <a:t> более дорогие машины</a:t>
            </a:r>
            <a:r>
              <a:rPr lang="ru-RU" sz="2200" dirty="0" smtClean="0">
                <a:solidFill>
                  <a:srgbClr val="FF0000"/>
                </a:solidFill>
              </a:rPr>
              <a:t>, </a:t>
            </a:r>
            <a:r>
              <a:rPr lang="ru-RU" sz="2200" dirty="0" smtClean="0"/>
              <a:t>чем </a:t>
            </a:r>
            <a:r>
              <a:rPr lang="ru-RU" sz="2200" dirty="0" smtClean="0">
                <a:solidFill>
                  <a:srgbClr val="FF0000"/>
                </a:solidFill>
              </a:rPr>
              <a:t>те, что </a:t>
            </a:r>
            <a:r>
              <a:rPr lang="ru-RU" sz="2200" dirty="0" smtClean="0"/>
              <a:t>ездят </a:t>
            </a:r>
            <a:r>
              <a:rPr lang="ru-RU" sz="2200" dirty="0">
                <a:solidFill>
                  <a:srgbClr val="FF0000"/>
                </a:solidFill>
              </a:rPr>
              <a:t>по </a:t>
            </a:r>
            <a:r>
              <a:rPr lang="ru-RU" sz="2200" dirty="0" smtClean="0">
                <a:solidFill>
                  <a:srgbClr val="FF0000"/>
                </a:solidFill>
              </a:rPr>
              <a:t>улицам Вены</a:t>
            </a:r>
            <a:r>
              <a:rPr lang="ru-RU" sz="2200" dirty="0" smtClean="0"/>
              <a:t>. </a:t>
            </a:r>
            <a:r>
              <a:rPr lang="ru-RU" sz="2200" dirty="0"/>
              <a:t>(выставка)</a:t>
            </a:r>
            <a:endParaRPr lang="de-AT" sz="2200" dirty="0"/>
          </a:p>
          <a:p>
            <a:endParaRPr lang="de-AT" sz="2200" dirty="0"/>
          </a:p>
        </p:txBody>
      </p:sp>
      <p:pic>
        <p:nvPicPr>
          <p:cNvPr id="1026" name="Picture 2" descr="http://russischlehrer.at/typo3temp/pics/69645dd6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161456"/>
            <a:ext cx="2276939" cy="170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oskauer Tagebuch 2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948" y="188640"/>
            <a:ext cx="20955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47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50304" y="533573"/>
            <a:ext cx="851418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Вы успеваете? Я не успел записать все предложения. Мы успели </a:t>
            </a:r>
            <a:r>
              <a:rPr lang="ru-RU" sz="2200" dirty="0" smtClean="0">
                <a:solidFill>
                  <a:srgbClr val="FF0000"/>
                </a:solidFill>
              </a:rPr>
              <a:t>ос</a:t>
            </a:r>
            <a:r>
              <a:rPr lang="ru-RU" sz="2200" dirty="0" smtClean="0"/>
              <a:t>мотреть </a:t>
            </a:r>
            <a:r>
              <a:rPr lang="ru-RU" sz="2200" dirty="0"/>
              <a:t>много достопримечательностей.</a:t>
            </a:r>
            <a:endParaRPr lang="de-AT" sz="2200" dirty="0"/>
          </a:p>
          <a:p>
            <a:pPr lvl="0"/>
            <a:endParaRPr lang="ru-RU" sz="2200" dirty="0" smtClean="0"/>
          </a:p>
          <a:p>
            <a:pPr lvl="0"/>
            <a:r>
              <a:rPr lang="ru-RU" sz="2200" dirty="0" smtClean="0"/>
              <a:t>Мы поехали в Москву </a:t>
            </a:r>
            <a:r>
              <a:rPr lang="ru-RU" sz="2200" b="1" dirty="0" smtClean="0"/>
              <a:t>на</a:t>
            </a:r>
            <a:r>
              <a:rPr lang="ru-RU" sz="2200" dirty="0" smtClean="0"/>
              <a:t> десять дней.</a:t>
            </a:r>
            <a:endParaRPr lang="de-AT" sz="2200" dirty="0" smtClean="0"/>
          </a:p>
          <a:p>
            <a:pPr lvl="0"/>
            <a:r>
              <a:rPr lang="ru-RU" sz="2200" dirty="0" smtClean="0"/>
              <a:t>Приезжайте на десять дней!</a:t>
            </a:r>
            <a:endParaRPr lang="de-AT" sz="2200" dirty="0" smtClean="0"/>
          </a:p>
          <a:p>
            <a:pPr lvl="0"/>
            <a:r>
              <a:rPr lang="ru-RU" sz="2200" dirty="0" smtClean="0"/>
              <a:t>Я жил в приятной семье.</a:t>
            </a:r>
          </a:p>
          <a:p>
            <a:pPr lvl="0"/>
            <a:endParaRPr lang="ru-RU" sz="2200" dirty="0"/>
          </a:p>
          <a:p>
            <a:pPr lvl="0"/>
            <a:r>
              <a:rPr lang="ru-RU" sz="2200" dirty="0"/>
              <a:t>он владеет русским </a:t>
            </a:r>
            <a:r>
              <a:rPr lang="ru-RU" sz="2200" dirty="0" smtClean="0"/>
              <a:t>языком</a:t>
            </a:r>
            <a:endParaRPr lang="de-AT" sz="2200" dirty="0"/>
          </a:p>
          <a:p>
            <a:pPr lvl="0"/>
            <a:r>
              <a:rPr lang="ru-RU" sz="2200" dirty="0" smtClean="0"/>
              <a:t>улуч</a:t>
            </a:r>
            <a:r>
              <a:rPr lang="ru-RU" sz="2200" dirty="0" smtClean="0">
                <a:solidFill>
                  <a:srgbClr val="FF0000"/>
                </a:solidFill>
              </a:rPr>
              <a:t>ш</a:t>
            </a:r>
            <a:r>
              <a:rPr lang="ru-RU" sz="2200" dirty="0" smtClean="0"/>
              <a:t>ить </a:t>
            </a:r>
            <a:r>
              <a:rPr lang="ru-RU" sz="2200" dirty="0"/>
              <a:t>знания </a:t>
            </a:r>
            <a:r>
              <a:rPr lang="ru-RU" sz="2200" dirty="0" smtClean="0">
                <a:solidFill>
                  <a:srgbClr val="FF0000"/>
                </a:solidFill>
              </a:rPr>
              <a:t>по</a:t>
            </a:r>
            <a:r>
              <a:rPr lang="ru-RU" sz="2200" dirty="0" smtClean="0"/>
              <a:t> русско</a:t>
            </a:r>
            <a:r>
              <a:rPr lang="ru-RU" sz="2200" dirty="0" smtClean="0">
                <a:solidFill>
                  <a:srgbClr val="FF0000"/>
                </a:solidFill>
              </a:rPr>
              <a:t>му</a:t>
            </a:r>
            <a:r>
              <a:rPr lang="ru-RU" sz="2200" dirty="0" smtClean="0"/>
              <a:t> язык</a:t>
            </a:r>
            <a:r>
              <a:rPr lang="ru-RU" sz="2200" dirty="0" smtClean="0">
                <a:solidFill>
                  <a:srgbClr val="FF0000"/>
                </a:solidFill>
              </a:rPr>
              <a:t>у</a:t>
            </a:r>
            <a:endParaRPr lang="de-AT" sz="2200" dirty="0">
              <a:solidFill>
                <a:srgbClr val="FF0000"/>
              </a:solidFill>
            </a:endParaRPr>
          </a:p>
          <a:p>
            <a:pPr lvl="0"/>
            <a:r>
              <a:rPr lang="ru-RU" sz="2200" dirty="0"/>
              <a:t>он не пунктуальный, </a:t>
            </a:r>
            <a:r>
              <a:rPr lang="ru-RU" sz="2200" u="sng" dirty="0"/>
              <a:t>зато</a:t>
            </a:r>
            <a:r>
              <a:rPr lang="ru-RU" sz="2200" dirty="0"/>
              <a:t> сердечный человек</a:t>
            </a:r>
          </a:p>
          <a:p>
            <a:r>
              <a:rPr lang="ru-RU" sz="2200" dirty="0"/>
              <a:t>поправился на 5 </a:t>
            </a:r>
            <a:r>
              <a:rPr lang="ru-RU" sz="2200" dirty="0" smtClean="0"/>
              <a:t>килограмм</a:t>
            </a:r>
            <a:r>
              <a:rPr lang="ru-RU" sz="2200" dirty="0" smtClean="0">
                <a:solidFill>
                  <a:srgbClr val="FF0000"/>
                </a:solidFill>
              </a:rPr>
              <a:t>ов</a:t>
            </a:r>
            <a:r>
              <a:rPr lang="ru-RU" sz="2200" dirty="0" smtClean="0"/>
              <a:t> </a:t>
            </a:r>
            <a:r>
              <a:rPr lang="ru-RU" sz="2200" dirty="0"/>
              <a:t>– он этим гордится</a:t>
            </a:r>
            <a:endParaRPr lang="de-AT" sz="2200" dirty="0"/>
          </a:p>
          <a:p>
            <a:pPr lvl="0"/>
            <a:endParaRPr lang="ru-RU" sz="2200" dirty="0" smtClean="0"/>
          </a:p>
          <a:p>
            <a:pPr lvl="0"/>
            <a:endParaRPr lang="ru-RU" sz="2200" dirty="0" smtClean="0"/>
          </a:p>
          <a:p>
            <a:pPr lvl="0"/>
            <a:r>
              <a:rPr lang="ru-RU" sz="2200" dirty="0" smtClean="0"/>
              <a:t>Здания нельзя сравнивать друг с другом. Они не сравнимы.</a:t>
            </a:r>
          </a:p>
          <a:p>
            <a:pPr lvl="0"/>
            <a:r>
              <a:rPr lang="ru-RU" sz="2200" dirty="0" smtClean="0"/>
              <a:t>Люди такие же приятные</a:t>
            </a:r>
            <a:r>
              <a:rPr lang="ru-RU" sz="2200" dirty="0" smtClean="0">
                <a:solidFill>
                  <a:srgbClr val="FF0000"/>
                </a:solidFill>
              </a:rPr>
              <a:t>,</a:t>
            </a:r>
            <a:r>
              <a:rPr lang="ru-RU" sz="2200" dirty="0" smtClean="0"/>
              <a:t> как в Вене.</a:t>
            </a:r>
            <a:endParaRPr lang="de-AT" sz="2200" dirty="0" smtClean="0"/>
          </a:p>
          <a:p>
            <a:pPr lvl="0"/>
            <a:r>
              <a:rPr lang="ru-RU" sz="2200" dirty="0" smtClean="0"/>
              <a:t>потому что они такие же .... </a:t>
            </a:r>
            <a:r>
              <a:rPr lang="de-AT" sz="2200" dirty="0" smtClean="0"/>
              <a:t>weil sie genauso</a:t>
            </a:r>
            <a:r>
              <a:rPr lang="ru-RU" sz="2200" dirty="0" smtClean="0"/>
              <a:t> … </a:t>
            </a:r>
            <a:r>
              <a:rPr lang="de-AT" sz="2200" dirty="0" smtClean="0"/>
              <a:t>sind</a:t>
            </a:r>
          </a:p>
          <a:p>
            <a:pPr lvl="0"/>
            <a:r>
              <a:rPr lang="de-AT" sz="2200" dirty="0" smtClean="0"/>
              <a:t>c</a:t>
            </a:r>
            <a:r>
              <a:rPr lang="ru-RU" sz="2200" dirty="0" smtClean="0"/>
              <a:t>кучать по родине, по семье, по школе – </a:t>
            </a:r>
            <a:r>
              <a:rPr lang="ru-RU" sz="2200" dirty="0" smtClean="0">
                <a:solidFill>
                  <a:srgbClr val="FF0000"/>
                </a:solidFill>
              </a:rPr>
              <a:t>испытывать</a:t>
            </a:r>
            <a:r>
              <a:rPr lang="ru-RU" sz="2200" dirty="0" smtClean="0"/>
              <a:t> ностал</a:t>
            </a:r>
            <a:r>
              <a:rPr lang="ru-RU" sz="2200" dirty="0" smtClean="0">
                <a:solidFill>
                  <a:srgbClr val="FF0000"/>
                </a:solidFill>
              </a:rPr>
              <a:t>ь</a:t>
            </a:r>
            <a:r>
              <a:rPr lang="ru-RU" sz="2200" dirty="0" smtClean="0"/>
              <a:t>гию</a:t>
            </a:r>
            <a:endParaRPr lang="de-AT" sz="2200" dirty="0"/>
          </a:p>
        </p:txBody>
      </p:sp>
      <p:pic>
        <p:nvPicPr>
          <p:cNvPr id="2050" name="Picture 2" descr="http://russischlehrer.at/typo3temp/pics/7ac966bc7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268760"/>
            <a:ext cx="3189040" cy="2391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62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Bildschirmpräsentation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P.Sebastian</dc:creator>
  <cp:lastModifiedBy>P.Sebastian</cp:lastModifiedBy>
  <cp:revision>9</cp:revision>
  <dcterms:created xsi:type="dcterms:W3CDTF">2015-10-20T11:09:35Z</dcterms:created>
  <dcterms:modified xsi:type="dcterms:W3CDTF">2015-10-24T18:50:34Z</dcterms:modified>
</cp:coreProperties>
</file>